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avi" ContentType="video/x-msvide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sldIdLst>
    <p:sldId id="256" r:id="rId2"/>
    <p:sldId id="391" r:id="rId3"/>
    <p:sldId id="392" r:id="rId4"/>
    <p:sldId id="384" r:id="rId5"/>
    <p:sldId id="319" r:id="rId6"/>
    <p:sldId id="321" r:id="rId7"/>
    <p:sldId id="385" r:id="rId8"/>
    <p:sldId id="352" r:id="rId9"/>
    <p:sldId id="389" r:id="rId10"/>
    <p:sldId id="390" r:id="rId11"/>
    <p:sldId id="386" r:id="rId12"/>
    <p:sldId id="327" r:id="rId13"/>
    <p:sldId id="393" r:id="rId14"/>
    <p:sldId id="394" r:id="rId15"/>
    <p:sldId id="417" r:id="rId16"/>
    <p:sldId id="396" r:id="rId17"/>
    <p:sldId id="397" r:id="rId18"/>
    <p:sldId id="398" r:id="rId19"/>
    <p:sldId id="399" r:id="rId20"/>
    <p:sldId id="400" r:id="rId21"/>
    <p:sldId id="401" r:id="rId22"/>
    <p:sldId id="403" r:id="rId23"/>
    <p:sldId id="404" r:id="rId24"/>
    <p:sldId id="380" r:id="rId25"/>
    <p:sldId id="377" r:id="rId26"/>
    <p:sldId id="378" r:id="rId27"/>
    <p:sldId id="379" r:id="rId28"/>
    <p:sldId id="381" r:id="rId29"/>
    <p:sldId id="410" r:id="rId30"/>
    <p:sldId id="408" r:id="rId31"/>
    <p:sldId id="409" r:id="rId32"/>
    <p:sldId id="411" r:id="rId33"/>
    <p:sldId id="412" r:id="rId34"/>
    <p:sldId id="415" r:id="rId35"/>
    <p:sldId id="413" r:id="rId36"/>
    <p:sldId id="41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DE12"/>
    <a:srgbClr val="FF9900"/>
    <a:srgbClr val="FFCC00"/>
    <a:srgbClr val="5A582C"/>
    <a:srgbClr val="FFFFCC"/>
    <a:srgbClr val="33CC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7" autoAdjust="0"/>
    <p:restoredTop sz="70164" autoAdjust="0"/>
  </p:normalViewPr>
  <p:slideViewPr>
    <p:cSldViewPr>
      <p:cViewPr>
        <p:scale>
          <a:sx n="60" d="100"/>
          <a:sy n="60" d="100"/>
        </p:scale>
        <p:origin x="1912"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ianwan2\Desktop\ligh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lineChart>
        <c:grouping val="standard"/>
        <c:varyColors val="0"/>
        <c:ser>
          <c:idx val="0"/>
          <c:order val="0"/>
          <c:dLbls>
            <c:dLbl>
              <c:idx val="0"/>
              <c:layout/>
              <c:tx>
                <c:rich>
                  <a:bodyPr/>
                  <a:lstStyle/>
                  <a:p>
                    <a:pPr>
                      <a:defRPr>
                        <a:solidFill>
                          <a:schemeClr val="tx1"/>
                        </a:solidFill>
                      </a:defRPr>
                    </a:pPr>
                    <a:r>
                      <a:rPr lang="nb-NO" sz="1400">
                        <a:solidFill>
                          <a:schemeClr val="tx1"/>
                        </a:solidFill>
                        <a:latin typeface="Times New Roman" panose="02020603050405020304" pitchFamily="18" charset="0"/>
                        <a:cs typeface="Times New Roman" panose="02020603050405020304" pitchFamily="18" charset="0"/>
                      </a:rPr>
                      <a:t>1.74</a:t>
                    </a:r>
                    <a:endParaRPr lang="nb-NO" sz="1400">
                      <a:latin typeface="Times New Roman" panose="02020603050405020304" pitchFamily="18" charset="0"/>
                      <a:cs typeface="Times New Roman" panose="02020603050405020304" pitchFamily="18" charset="0"/>
                    </a:endParaRPr>
                  </a:p>
                </c:rich>
              </c:tx>
              <c:numFmt formatCode="#,##0.00" sourceLinked="0"/>
              <c:spPr/>
              <c:dLblPos val="t"/>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pPr>
                      <a:defRPr sz="1400">
                        <a:solidFill>
                          <a:schemeClr val="tx1"/>
                        </a:solidFill>
                      </a:defRPr>
                    </a:pPr>
                    <a:r>
                      <a:rPr lang="nb-NO" sz="1400">
                        <a:solidFill>
                          <a:schemeClr val="tx1"/>
                        </a:solidFill>
                        <a:latin typeface="Times New Roman" panose="02020603050405020304" pitchFamily="18" charset="0"/>
                        <a:cs typeface="Times New Roman" panose="02020603050405020304" pitchFamily="18" charset="0"/>
                      </a:rPr>
                      <a:t>1.33</a:t>
                    </a:r>
                    <a:endParaRPr lang="nb-NO" sz="1400">
                      <a:latin typeface="Times New Roman" panose="02020603050405020304" pitchFamily="18" charset="0"/>
                      <a:cs typeface="Times New Roman" panose="02020603050405020304" pitchFamily="18" charset="0"/>
                    </a:endParaRPr>
                  </a:p>
                </c:rich>
              </c:tx>
              <c:numFmt formatCode="#,##0.00" sourceLinked="0"/>
              <c:spPr/>
              <c:dLblPos val="t"/>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pPr>
                      <a:defRPr sz="1400">
                        <a:solidFill>
                          <a:schemeClr val="tx1"/>
                        </a:solidFill>
                        <a:latin typeface="Times New Roman" panose="02020603050405020304" pitchFamily="18" charset="0"/>
                        <a:cs typeface="Times New Roman" panose="02020603050405020304" pitchFamily="18" charset="0"/>
                      </a:defRPr>
                    </a:pPr>
                    <a:r>
                      <a:rPr lang="nb-NO">
                        <a:solidFill>
                          <a:schemeClr val="tx1"/>
                        </a:solidFill>
                      </a:rPr>
                      <a:t>1.15</a:t>
                    </a:r>
                    <a:endParaRPr lang="nb-NO"/>
                  </a:p>
                </c:rich>
              </c:tx>
              <c:numFmt formatCode="#,##0.00" sourceLinked="0"/>
              <c:spPr/>
              <c:dLblPos val="t"/>
              <c:showLegendKey val="0"/>
              <c:showVal val="1"/>
              <c:showCatName val="0"/>
              <c:showSerName val="0"/>
              <c:showPercent val="0"/>
              <c:showBubbleSize val="0"/>
              <c:extLst>
                <c:ext xmlns:c15="http://schemas.microsoft.com/office/drawing/2012/chart" uri="{CE6537A1-D6FC-4f65-9D91-7224C49458BB}">
                  <c15:layout/>
                </c:ext>
              </c:extLst>
            </c:dLbl>
            <c:dLbl>
              <c:idx val="3"/>
              <c:numFmt formatCode="#,##0.00" sourceLinked="0"/>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dLblPos val="t"/>
              <c:showLegendKey val="0"/>
              <c:showVal val="1"/>
              <c:showCatName val="0"/>
              <c:showSerName val="0"/>
              <c:showPercent val="0"/>
              <c:showBubbleSize val="0"/>
            </c:dLbl>
            <c:dLbl>
              <c:idx val="4"/>
              <c:numFmt formatCode="#,##0.00" sourceLinked="0"/>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dLblPos val="t"/>
              <c:showLegendKey val="0"/>
              <c:showVal val="1"/>
              <c:showCatName val="0"/>
              <c:showSerName val="0"/>
              <c:showPercent val="0"/>
              <c:showBubbleSize val="0"/>
            </c:dLbl>
            <c:spPr>
              <a:noFill/>
              <a:ln>
                <a:noFill/>
              </a:ln>
              <a:effectLst/>
            </c:spPr>
            <c:txPr>
              <a:bodyPr/>
              <a:lstStyle/>
              <a:p>
                <a:pPr>
                  <a:defRPr>
                    <a:solidFill>
                      <a:schemeClr val="tx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Sheet1!$C$3:$C$7</c:f>
              <c:numCache>
                <c:formatCode>General</c:formatCode>
                <c:ptCount val="5"/>
                <c:pt idx="0">
                  <c:v>25.0</c:v>
                </c:pt>
                <c:pt idx="1">
                  <c:v>50.0</c:v>
                </c:pt>
                <c:pt idx="2">
                  <c:v>100.0</c:v>
                </c:pt>
                <c:pt idx="3">
                  <c:v>200.0</c:v>
                </c:pt>
                <c:pt idx="4">
                  <c:v>250.0</c:v>
                </c:pt>
              </c:numCache>
            </c:numRef>
          </c:cat>
          <c:val>
            <c:numRef>
              <c:f>Sheet1!$B$3:$B$7</c:f>
              <c:numCache>
                <c:formatCode>General</c:formatCode>
                <c:ptCount val="5"/>
                <c:pt idx="0">
                  <c:v>1.7375</c:v>
                </c:pt>
                <c:pt idx="1">
                  <c:v>1.3367</c:v>
                </c:pt>
                <c:pt idx="2">
                  <c:v>1.1402</c:v>
                </c:pt>
                <c:pt idx="3">
                  <c:v>0.82</c:v>
                </c:pt>
                <c:pt idx="4">
                  <c:v>0.716</c:v>
                </c:pt>
              </c:numCache>
            </c:numRef>
          </c:val>
          <c:smooth val="0"/>
        </c:ser>
        <c:dLbls>
          <c:dLblPos val="t"/>
          <c:showLegendKey val="0"/>
          <c:showVal val="1"/>
          <c:showCatName val="0"/>
          <c:showSerName val="0"/>
          <c:showPercent val="0"/>
          <c:showBubbleSize val="0"/>
        </c:dLbls>
        <c:marker val="1"/>
        <c:smooth val="0"/>
        <c:axId val="-542008608"/>
        <c:axId val="-541995232"/>
      </c:lineChart>
      <c:lineChart>
        <c:grouping val="standard"/>
        <c:varyColors val="0"/>
        <c:ser>
          <c:idx val="1"/>
          <c:order val="1"/>
          <c:spPr>
            <a:ln>
              <a:solidFill>
                <a:schemeClr val="accent2"/>
              </a:solidFill>
            </a:ln>
          </c:spPr>
          <c:marker>
            <c:symbol val="circle"/>
            <c:size val="7"/>
            <c:spPr>
              <a:solidFill>
                <a:schemeClr val="accent2"/>
              </a:solidFill>
            </c:spPr>
          </c:marker>
          <c:dLbls>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Sheet1!$A$3:$A$7</c:f>
              <c:numCache>
                <c:formatCode>General</c:formatCode>
                <c:ptCount val="5"/>
                <c:pt idx="0">
                  <c:v>0.0215</c:v>
                </c:pt>
                <c:pt idx="1">
                  <c:v>0.0138</c:v>
                </c:pt>
                <c:pt idx="2">
                  <c:v>0.0121</c:v>
                </c:pt>
                <c:pt idx="3">
                  <c:v>0.0071</c:v>
                </c:pt>
                <c:pt idx="4">
                  <c:v>0.0058</c:v>
                </c:pt>
              </c:numCache>
            </c:numRef>
          </c:val>
          <c:smooth val="0"/>
        </c:ser>
        <c:dLbls>
          <c:showLegendKey val="0"/>
          <c:showVal val="0"/>
          <c:showCatName val="0"/>
          <c:showSerName val="0"/>
          <c:showPercent val="0"/>
          <c:showBubbleSize val="0"/>
        </c:dLbls>
        <c:marker val="1"/>
        <c:smooth val="0"/>
        <c:axId val="-541978768"/>
        <c:axId val="-541986992"/>
      </c:lineChart>
      <c:catAx>
        <c:axId val="-542008608"/>
        <c:scaling>
          <c:orientation val="minMax"/>
        </c:scaling>
        <c:delete val="0"/>
        <c:axPos val="b"/>
        <c:majorGridlines/>
        <c:title>
          <c:tx>
            <c:rich>
              <a:bodyPr/>
              <a:lstStyle/>
              <a:p>
                <a:pPr>
                  <a:defRPr>
                    <a:solidFill>
                      <a:schemeClr val="bg1"/>
                    </a:solidFill>
                  </a:defRPr>
                </a:pPr>
                <a:r>
                  <a:rPr lang="en-US" sz="1600" dirty="0">
                    <a:solidFill>
                      <a:schemeClr val="accent3">
                        <a:lumMod val="20000"/>
                        <a:lumOff val="80000"/>
                      </a:schemeClr>
                    </a:solidFill>
                    <a:latin typeface="Times New Roman" panose="02020603050405020304" pitchFamily="18" charset="0"/>
                    <a:cs typeface="Times New Roman" panose="02020603050405020304" pitchFamily="18" charset="0"/>
                  </a:rPr>
                  <a:t>Number of Lights</a:t>
                </a:r>
              </a:p>
            </c:rich>
          </c:tx>
          <c:layout/>
          <c:overlay val="0"/>
          <c:spPr>
            <a:solidFill>
              <a:schemeClr val="tx1">
                <a:lumMod val="85000"/>
                <a:lumOff val="15000"/>
              </a:schemeClr>
            </a:solidFill>
          </c:spPr>
        </c:title>
        <c:numFmt formatCode="General" sourceLinked="1"/>
        <c:majorTickMark val="out"/>
        <c:minorTickMark val="none"/>
        <c:tickLblPos val="nextTo"/>
        <c:txPr>
          <a:bodyPr/>
          <a:lstStyle/>
          <a:p>
            <a:pPr>
              <a:defRPr sz="1600">
                <a:solidFill>
                  <a:schemeClr val="bg1"/>
                </a:solidFill>
                <a:latin typeface="Times New Roman" panose="02020603050405020304" pitchFamily="18" charset="0"/>
                <a:cs typeface="Times New Roman" panose="02020603050405020304" pitchFamily="18" charset="0"/>
              </a:defRPr>
            </a:pPr>
            <a:endParaRPr lang="en-US"/>
          </a:p>
        </c:txPr>
        <c:crossAx val="-541995232"/>
        <c:crosses val="autoZero"/>
        <c:auto val="0"/>
        <c:lblAlgn val="ctr"/>
        <c:lblOffset val="100"/>
        <c:tickLblSkip val="1"/>
        <c:noMultiLvlLbl val="0"/>
      </c:catAx>
      <c:valAx>
        <c:axId val="-541995232"/>
        <c:scaling>
          <c:orientation val="minMax"/>
          <c:max val="4.0"/>
          <c:min val="0.0"/>
        </c:scaling>
        <c:delete val="0"/>
        <c:axPos val="l"/>
        <c:title>
          <c:tx>
            <c:rich>
              <a:bodyPr rot="-5400000" vert="horz"/>
              <a:lstStyle/>
              <a:p>
                <a:pPr>
                  <a:defRPr>
                    <a:solidFill>
                      <a:schemeClr val="bg1"/>
                    </a:solidFill>
                  </a:defRPr>
                </a:pPr>
                <a:r>
                  <a:rPr lang="en-US" sz="1600" dirty="0" smtClean="0">
                    <a:solidFill>
                      <a:schemeClr val="accent3">
                        <a:lumMod val="20000"/>
                        <a:lumOff val="80000"/>
                      </a:schemeClr>
                    </a:solidFill>
                    <a:latin typeface="Times New Roman" panose="02020603050405020304" pitchFamily="18" charset="0"/>
                    <a:cs typeface="Times New Roman" panose="02020603050405020304" pitchFamily="18" charset="0"/>
                  </a:rPr>
                  <a:t>Angular Error</a:t>
                </a:r>
                <a:r>
                  <a:rPr lang="en-US" sz="1600" baseline="0" dirty="0" smtClean="0">
                    <a:solidFill>
                      <a:schemeClr val="accent3">
                        <a:lumMod val="20000"/>
                        <a:lumOff val="80000"/>
                      </a:schemeClr>
                    </a:solidFill>
                    <a:latin typeface="Times New Roman" panose="02020603050405020304" pitchFamily="18" charset="0"/>
                    <a:cs typeface="Times New Roman" panose="02020603050405020304" pitchFamily="18" charset="0"/>
                  </a:rPr>
                  <a:t> in Degree</a:t>
                </a:r>
                <a:endParaRPr lang="en-US" sz="1600" dirty="0">
                  <a:solidFill>
                    <a:schemeClr val="accent3">
                      <a:lumMod val="20000"/>
                      <a:lumOff val="80000"/>
                    </a:schemeClr>
                  </a:solidFill>
                  <a:latin typeface="Times New Roman" panose="02020603050405020304" pitchFamily="18" charset="0"/>
                  <a:cs typeface="Times New Roman" panose="02020603050405020304" pitchFamily="18" charset="0"/>
                </a:endParaRPr>
              </a:p>
            </c:rich>
          </c:tx>
          <c:layout/>
          <c:overlay val="0"/>
        </c:title>
        <c:numFmt formatCode="General" sourceLinked="1"/>
        <c:majorTickMark val="out"/>
        <c:minorTickMark val="none"/>
        <c:tickLblPos val="nextTo"/>
        <c:spPr>
          <a:ln w="19050">
            <a:solidFill>
              <a:schemeClr val="accent3"/>
            </a:solidFill>
          </a:ln>
        </c:spPr>
        <c:txPr>
          <a:bodyPr/>
          <a:lstStyle/>
          <a:p>
            <a:pPr>
              <a:defRPr sz="1600">
                <a:solidFill>
                  <a:schemeClr val="bg1"/>
                </a:solidFill>
                <a:latin typeface="Times New Roman" panose="02020603050405020304" pitchFamily="18" charset="0"/>
                <a:cs typeface="Times New Roman" panose="02020603050405020304" pitchFamily="18" charset="0"/>
              </a:defRPr>
            </a:pPr>
            <a:endParaRPr lang="en-US"/>
          </a:p>
        </c:txPr>
        <c:crossAx val="-542008608"/>
        <c:crosses val="autoZero"/>
        <c:crossBetween val="between"/>
        <c:majorUnit val="0.5"/>
      </c:valAx>
      <c:valAx>
        <c:axId val="-541986992"/>
        <c:scaling>
          <c:orientation val="minMax"/>
          <c:max val="0.04"/>
          <c:min val="-0.01"/>
        </c:scaling>
        <c:delete val="0"/>
        <c:axPos val="r"/>
        <c:title>
          <c:tx>
            <c:rich>
              <a:bodyPr rot="-5400000" vert="horz"/>
              <a:lstStyle/>
              <a:p>
                <a:pPr>
                  <a:defRPr>
                    <a:solidFill>
                      <a:schemeClr val="bg1"/>
                    </a:solidFill>
                  </a:defRPr>
                </a:pPr>
                <a:r>
                  <a:rPr lang="en-US" sz="1600" dirty="0">
                    <a:solidFill>
                      <a:schemeClr val="accent3">
                        <a:lumMod val="20000"/>
                        <a:lumOff val="80000"/>
                      </a:schemeClr>
                    </a:solidFill>
                    <a:latin typeface="Times New Roman" panose="02020603050405020304" pitchFamily="18" charset="0"/>
                    <a:cs typeface="Times New Roman" panose="02020603050405020304" pitchFamily="18" charset="0"/>
                  </a:rPr>
                  <a:t>Relative</a:t>
                </a:r>
                <a:r>
                  <a:rPr lang="en-US" sz="1600" baseline="0" dirty="0">
                    <a:solidFill>
                      <a:schemeClr val="accent3">
                        <a:lumMod val="20000"/>
                        <a:lumOff val="80000"/>
                      </a:schemeClr>
                    </a:solidFill>
                    <a:latin typeface="Times New Roman" panose="02020603050405020304" pitchFamily="18" charset="0"/>
                    <a:cs typeface="Times New Roman" panose="02020603050405020304" pitchFamily="18" charset="0"/>
                  </a:rPr>
                  <a:t> BRDF Error</a:t>
                </a:r>
                <a:endParaRPr lang="en-US" sz="1600" dirty="0">
                  <a:solidFill>
                    <a:schemeClr val="accent3">
                      <a:lumMod val="20000"/>
                      <a:lumOff val="80000"/>
                    </a:schemeClr>
                  </a:solidFill>
                  <a:latin typeface="Times New Roman" panose="02020603050405020304" pitchFamily="18" charset="0"/>
                  <a:cs typeface="Times New Roman" panose="02020603050405020304" pitchFamily="18" charset="0"/>
                </a:endParaRPr>
              </a:p>
            </c:rich>
          </c:tx>
          <c:layout/>
          <c:overlay val="0"/>
        </c:title>
        <c:numFmt formatCode="General" sourceLinked="1"/>
        <c:majorTickMark val="out"/>
        <c:minorTickMark val="none"/>
        <c:tickLblPos val="nextTo"/>
        <c:spPr>
          <a:ln w="19050">
            <a:solidFill>
              <a:srgbClr val="C00000"/>
            </a:solidFill>
          </a:ln>
        </c:spPr>
        <c:txPr>
          <a:bodyPr/>
          <a:lstStyle/>
          <a:p>
            <a:pPr>
              <a:defRPr sz="1200">
                <a:solidFill>
                  <a:schemeClr val="bg1"/>
                </a:solidFill>
                <a:latin typeface="Times New Roman" panose="02020603050405020304" pitchFamily="18" charset="0"/>
                <a:cs typeface="Times New Roman" panose="02020603050405020304" pitchFamily="18" charset="0"/>
              </a:defRPr>
            </a:pPr>
            <a:endParaRPr lang="en-US"/>
          </a:p>
        </c:txPr>
        <c:crossAx val="-541978768"/>
        <c:crosses val="max"/>
        <c:crossBetween val="between"/>
        <c:majorUnit val="0.01"/>
        <c:minorUnit val="0.01"/>
      </c:valAx>
      <c:catAx>
        <c:axId val="-541978768"/>
        <c:scaling>
          <c:orientation val="minMax"/>
        </c:scaling>
        <c:delete val="1"/>
        <c:axPos val="b"/>
        <c:majorTickMark val="out"/>
        <c:minorTickMark val="none"/>
        <c:tickLblPos val="nextTo"/>
        <c:crossAx val="-541986992"/>
        <c:crosses val="autoZero"/>
        <c:auto val="1"/>
        <c:lblAlgn val="ctr"/>
        <c:lblOffset val="100"/>
        <c:noMultiLvlLbl val="0"/>
      </c:catAx>
      <c:spPr>
        <a:solidFill>
          <a:schemeClr val="bg1"/>
        </a:solidFill>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35F0E0-C2C6-B14E-9255-336B69FD66C6}" type="datetimeFigureOut">
              <a:rPr lang="en-US" smtClean="0"/>
              <a:t>11/27/16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1E148C-B8BC-664F-9A94-1B9922BE01A0}" type="slidenum">
              <a:rPr lang="en-US" smtClean="0"/>
              <a:t>‹#›</a:t>
            </a:fld>
            <a:endParaRPr lang="en-US"/>
          </a:p>
        </p:txBody>
      </p:sp>
    </p:spTree>
    <p:extLst>
      <p:ext uri="{BB962C8B-B14F-4D97-AF65-F5344CB8AC3E}">
        <p14:creationId xmlns:p14="http://schemas.microsoft.com/office/powerpoint/2010/main" val="38696514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for coming, the talk is about non-</a:t>
            </a:r>
            <a:r>
              <a:rPr lang="en-US" baseline="0" dirty="0" err="1" smtClean="0"/>
              <a:t>lambertian</a:t>
            </a:r>
            <a:r>
              <a:rPr lang="en-US" baseline="0" dirty="0" smtClean="0"/>
              <a:t> photometric stereo. </a:t>
            </a:r>
          </a:p>
          <a:p>
            <a:endParaRPr lang="en-US" baseline="0" dirty="0" smtClean="0"/>
          </a:p>
          <a:p>
            <a:r>
              <a:rPr lang="en-US" baseline="0" dirty="0" smtClean="0"/>
              <a:t>Photometric problem is to estimate the shape of the objects given multiple images with varying lightings. </a:t>
            </a:r>
          </a:p>
        </p:txBody>
      </p:sp>
      <p:sp>
        <p:nvSpPr>
          <p:cNvPr id="4" name="Slide Number Placeholder 3"/>
          <p:cNvSpPr>
            <a:spLocks noGrp="1"/>
          </p:cNvSpPr>
          <p:nvPr>
            <p:ph type="sldNum" sz="quarter" idx="10"/>
          </p:nvPr>
        </p:nvSpPr>
        <p:spPr/>
        <p:txBody>
          <a:bodyPr/>
          <a:lstStyle/>
          <a:p>
            <a:fld id="{801E148C-B8BC-664F-9A94-1B9922BE01A0}" type="slidenum">
              <a:rPr lang="en-US" smtClean="0"/>
              <a:t>1</a:t>
            </a:fld>
            <a:endParaRPr lang="en-US"/>
          </a:p>
        </p:txBody>
      </p:sp>
    </p:spTree>
    <p:extLst>
      <p:ext uri="{BB962C8B-B14F-4D97-AF65-F5344CB8AC3E}">
        <p14:creationId xmlns:p14="http://schemas.microsoft.com/office/powerpoint/2010/main" val="20901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does the following things</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there are something called orientation consistency comes to play.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idea is that two surface element with identical surface </a:t>
            </a:r>
            <a:r>
              <a:rPr lang="en-US" sz="1200" kern="1200" baseline="0" dirty="0" err="1" smtClean="0">
                <a:solidFill>
                  <a:schemeClr val="tx1"/>
                </a:solidFill>
                <a:effectLst/>
                <a:latin typeface="+mn-lt"/>
                <a:ea typeface="+mn-ea"/>
                <a:cs typeface="+mn-cs"/>
              </a:rPr>
              <a:t>normals</a:t>
            </a:r>
            <a:r>
              <a:rPr lang="en-US" sz="1200" kern="1200" baseline="0" dirty="0" smtClean="0">
                <a:solidFill>
                  <a:schemeClr val="tx1"/>
                </a:solidFill>
                <a:effectLst/>
                <a:latin typeface="+mn-lt"/>
                <a:ea typeface="+mn-ea"/>
                <a:cs typeface="+mn-cs"/>
              </a:rPr>
              <a:t> and BRDFs will appear nearly the same under the varying lightings.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 top of that, all we need to do is to scan over the set of candidate </a:t>
            </a:r>
            <a:r>
              <a:rPr lang="en-US" sz="1200" kern="1200" baseline="0" dirty="0" err="1" smtClean="0">
                <a:solidFill>
                  <a:schemeClr val="tx1"/>
                </a:solidFill>
                <a:effectLst/>
                <a:latin typeface="+mn-lt"/>
                <a:ea typeface="+mn-ea"/>
                <a:cs typeface="+mn-cs"/>
              </a:rPr>
              <a:t>normals</a:t>
            </a:r>
            <a:r>
              <a:rPr lang="en-US" sz="1200" kern="1200" baseline="0" dirty="0" smtClean="0">
                <a:solidFill>
                  <a:schemeClr val="tx1"/>
                </a:solidFill>
                <a:effectLst/>
                <a:latin typeface="+mn-lt"/>
                <a:ea typeface="+mn-ea"/>
                <a:cs typeface="+mn-cs"/>
              </a:rPr>
              <a:t> and find the one closely matched to the target.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in return, you need to tamper the scene by placing the objects.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Moreover, limited by the number of reference objects, </a:t>
            </a:r>
          </a:p>
          <a:p>
            <a:r>
              <a:rPr lang="en-US" sz="1200" kern="1200" baseline="0" dirty="0" smtClean="0">
                <a:solidFill>
                  <a:schemeClr val="tx1"/>
                </a:solidFill>
                <a:effectLst/>
                <a:latin typeface="+mn-lt"/>
                <a:ea typeface="+mn-ea"/>
                <a:cs typeface="+mn-cs"/>
              </a:rPr>
              <a:t>if the target object has very complex BRDF, there are no guarantee that BRDF at the pixel going to be the linear combination of the BRDF on the reference objects.  </a:t>
            </a:r>
            <a:endParaRPr lang="en-US" dirty="0" smtClean="0"/>
          </a:p>
        </p:txBody>
      </p:sp>
      <p:sp>
        <p:nvSpPr>
          <p:cNvPr id="4" name="Slide Number Placeholder 3"/>
          <p:cNvSpPr>
            <a:spLocks noGrp="1"/>
          </p:cNvSpPr>
          <p:nvPr>
            <p:ph type="sldNum" sz="quarter" idx="10"/>
          </p:nvPr>
        </p:nvSpPr>
        <p:spPr/>
        <p:txBody>
          <a:bodyPr/>
          <a:lstStyle/>
          <a:p>
            <a:fld id="{801E148C-B8BC-664F-9A94-1B9922BE01A0}" type="slidenum">
              <a:rPr lang="en-US" smtClean="0"/>
              <a:t>10</a:t>
            </a:fld>
            <a:endParaRPr lang="en-US"/>
          </a:p>
        </p:txBody>
      </p:sp>
    </p:spTree>
    <p:extLst>
      <p:ext uri="{BB962C8B-B14F-4D97-AF65-F5344CB8AC3E}">
        <p14:creationId xmlns:p14="http://schemas.microsoft.com/office/powerpoint/2010/main" val="146885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ask the following question,</a:t>
            </a:r>
            <a:r>
              <a:rPr lang="en-US" baseline="0" dirty="0" smtClean="0"/>
              <a:t> would it be wonderful if we have hundreds of reference objects such that it does not matter how complicate the target BRDFs are? </a:t>
            </a:r>
          </a:p>
          <a:p>
            <a:endParaRPr lang="en-US" baseline="0" dirty="0" smtClean="0"/>
          </a:p>
          <a:p>
            <a:r>
              <a:rPr lang="en-US" baseline="0" dirty="0" smtClean="0"/>
              <a:t>It always lie in the span of reference BRDFs.</a:t>
            </a:r>
          </a:p>
          <a:p>
            <a:endParaRPr lang="en-US" baseline="0" dirty="0" smtClean="0"/>
          </a:p>
          <a:p>
            <a:r>
              <a:rPr lang="en-US" baseline="0" dirty="0" smtClean="0"/>
              <a:t>Doing this by introducing the reference objects into the scene is extreme hard. </a:t>
            </a:r>
          </a:p>
          <a:p>
            <a:endParaRPr lang="en-US" baseline="0" dirty="0" smtClean="0"/>
          </a:p>
          <a:p>
            <a:r>
              <a:rPr lang="en-US" baseline="0" dirty="0" smtClean="0"/>
              <a:t>But what we can do is to create virtually reference objects. </a:t>
            </a:r>
          </a:p>
          <a:p>
            <a:endParaRPr lang="en-US" baseline="0" dirty="0" smtClean="0"/>
          </a:p>
          <a:p>
            <a:r>
              <a:rPr lang="en-US" baseline="0" dirty="0" smtClean="0"/>
              <a:t>And I am going to describe how this can be done.  </a:t>
            </a:r>
            <a:endParaRPr lang="en-US" dirty="0" smtClean="0"/>
          </a:p>
        </p:txBody>
      </p:sp>
      <p:sp>
        <p:nvSpPr>
          <p:cNvPr id="4" name="Slide Number Placeholder 3"/>
          <p:cNvSpPr>
            <a:spLocks noGrp="1"/>
          </p:cNvSpPr>
          <p:nvPr>
            <p:ph type="sldNum" sz="quarter" idx="10"/>
          </p:nvPr>
        </p:nvSpPr>
        <p:spPr/>
        <p:txBody>
          <a:bodyPr/>
          <a:lstStyle/>
          <a:p>
            <a:fld id="{801E148C-B8BC-664F-9A94-1B9922BE01A0}" type="slidenum">
              <a:rPr lang="en-US" smtClean="0"/>
              <a:t>11</a:t>
            </a:fld>
            <a:endParaRPr lang="en-US"/>
          </a:p>
        </p:txBody>
      </p:sp>
    </p:spTree>
    <p:extLst>
      <p:ext uri="{BB962C8B-B14F-4D97-AF65-F5344CB8AC3E}">
        <p14:creationId xmlns:p14="http://schemas.microsoft.com/office/powerpoint/2010/main" val="207834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 idea is as follows: </a:t>
            </a:r>
          </a:p>
          <a:p>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Instead of inserting physical reference objects, </a:t>
            </a:r>
            <a:r>
              <a:rPr lang="en-US" sz="1200" b="0" i="0" kern="1200" dirty="0" smtClean="0">
                <a:solidFill>
                  <a:schemeClr val="tx1"/>
                </a:solidFill>
                <a:effectLst/>
                <a:latin typeface="+mn-lt"/>
                <a:ea typeface="+mn-ea"/>
                <a:cs typeface="+mn-cs"/>
              </a:rPr>
              <a:t>we use a dictionary of BRDFs associated with common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materials to create a virtual gallery of reference objects. </a:t>
            </a:r>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advantage of this is there are no more restrictions in the number of reference objects we need to have.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 can use as many as BRDFs we have.</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1E148C-B8BC-664F-9A94-1B9922BE01A0}" type="slidenum">
              <a:rPr lang="en-US" smtClean="0"/>
              <a:t>12</a:t>
            </a:fld>
            <a:endParaRPr lang="en-US"/>
          </a:p>
        </p:txBody>
      </p:sp>
    </p:spTree>
    <p:extLst>
      <p:ext uri="{BB962C8B-B14F-4D97-AF65-F5344CB8AC3E}">
        <p14:creationId xmlns:p14="http://schemas.microsoft.com/office/powerpoint/2010/main" val="1187635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Now let’s look at how it works.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is image formation model.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we look closely at the BRDF term, it can further split into two terms.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One is the BRDF vector </a:t>
            </a:r>
            <a:r>
              <a:rPr lang="en-US" sz="1200" b="0" i="0" u="none" strike="noStrike" kern="1200" baseline="0" dirty="0" err="1" smtClean="0">
                <a:solidFill>
                  <a:schemeClr val="tx1"/>
                </a:solidFill>
                <a:latin typeface="+mn-lt"/>
                <a:ea typeface="+mn-ea"/>
                <a:cs typeface="+mn-cs"/>
              </a:rPr>
              <a:t>rho_p</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the other is a selection vector s which samples the appropriate entry from the BRDF based on surface normal, view direction, and lighting direction.</a:t>
            </a:r>
          </a:p>
        </p:txBody>
      </p:sp>
      <p:sp>
        <p:nvSpPr>
          <p:cNvPr id="4" name="Slide Number Placeholder 3"/>
          <p:cNvSpPr>
            <a:spLocks noGrp="1"/>
          </p:cNvSpPr>
          <p:nvPr>
            <p:ph type="sldNum" sz="quarter" idx="10"/>
          </p:nvPr>
        </p:nvSpPr>
        <p:spPr/>
        <p:txBody>
          <a:bodyPr/>
          <a:lstStyle/>
          <a:p>
            <a:fld id="{801E148C-B8BC-664F-9A94-1B9922BE01A0}" type="slidenum">
              <a:rPr lang="en-US" smtClean="0"/>
              <a:t>13</a:t>
            </a:fld>
            <a:endParaRPr lang="en-US"/>
          </a:p>
        </p:txBody>
      </p:sp>
    </p:spTree>
    <p:extLst>
      <p:ext uri="{BB962C8B-B14F-4D97-AF65-F5344CB8AC3E}">
        <p14:creationId xmlns:p14="http://schemas.microsoft.com/office/powerpoint/2010/main" val="3390022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if you look</a:t>
            </a:r>
            <a:r>
              <a:rPr lang="en-US" baseline="0" dirty="0" smtClean="0"/>
              <a:t> at the overall image formation equation, you can obtain something very neatly into product of two terms.</a:t>
            </a:r>
          </a:p>
          <a:p>
            <a:endParaRPr lang="en-US" baseline="0" dirty="0" smtClean="0"/>
          </a:p>
          <a:p>
            <a:r>
              <a:rPr lang="en-US" baseline="0" dirty="0" smtClean="0"/>
              <a:t>The first term includes both the shading term and selection vector and depends on the surface </a:t>
            </a:r>
            <a:r>
              <a:rPr lang="en-US" baseline="0" dirty="0" err="1" smtClean="0"/>
              <a:t>normals</a:t>
            </a:r>
            <a:r>
              <a:rPr lang="en-US" baseline="0" dirty="0" smtClean="0"/>
              <a:t>, we call it A of n.</a:t>
            </a:r>
          </a:p>
          <a:p>
            <a:endParaRPr lang="en-US" baseline="0" dirty="0" smtClean="0"/>
          </a:p>
          <a:p>
            <a:r>
              <a:rPr lang="en-US" baseline="0" dirty="0" smtClean="0"/>
              <a:t>And the second term is nothing but the </a:t>
            </a:r>
            <a:r>
              <a:rPr lang="en-US" baseline="0" dirty="0" err="1" smtClean="0"/>
              <a:t>vectorized</a:t>
            </a:r>
            <a:r>
              <a:rPr lang="en-US" baseline="0" dirty="0" smtClean="0"/>
              <a:t> BRDF, which is a very high dimensional signal. </a:t>
            </a:r>
          </a:p>
          <a:p>
            <a:endParaRPr lang="en-US" dirty="0" smtClean="0"/>
          </a:p>
          <a:p>
            <a:r>
              <a:rPr lang="en-US" dirty="0" smtClean="0"/>
              <a:t>Next we need to introduce the dictionary of BRDF </a:t>
            </a:r>
            <a:r>
              <a:rPr lang="en-US" baseline="0" dirty="0" smtClean="0"/>
              <a:t>into the model. We denote the BRDF dictionary as D and each of column of it represents a material BRDF.</a:t>
            </a:r>
          </a:p>
          <a:p>
            <a:endParaRPr lang="en-US" baseline="0" dirty="0" smtClean="0"/>
          </a:p>
          <a:p>
            <a:r>
              <a:rPr lang="en-US" baseline="0" dirty="0" smtClean="0"/>
              <a:t>A simple solution is to model the BRDF as the product of the BRDF dictionary with a </a:t>
            </a:r>
            <a:r>
              <a:rPr lang="en-US" baseline="0" dirty="0" err="1" smtClean="0"/>
              <a:t>coefficents</a:t>
            </a:r>
            <a:r>
              <a:rPr lang="en-US" baseline="0" dirty="0" smtClean="0"/>
              <a:t> c. </a:t>
            </a:r>
          </a:p>
          <a:p>
            <a:endParaRPr lang="en-US" baseline="0" dirty="0" smtClean="0"/>
          </a:p>
          <a:p>
            <a:r>
              <a:rPr lang="en-US" baseline="0" dirty="0" smtClean="0"/>
              <a:t>But we need to restrict this by introducing the following constraints.</a:t>
            </a:r>
          </a:p>
          <a:p>
            <a:endParaRPr lang="en-US" baseline="0" dirty="0" smtClean="0"/>
          </a:p>
          <a:p>
            <a:r>
              <a:rPr lang="en-US" baseline="0" dirty="0" smtClean="0"/>
              <a:t>The first constraint primarily  helps to retain the BRDF at each pixel to be nonnegative.</a:t>
            </a:r>
          </a:p>
          <a:p>
            <a:endParaRPr lang="en-US" baseline="0" dirty="0" smtClean="0"/>
          </a:p>
          <a:p>
            <a:r>
              <a:rPr lang="en-US" baseline="0" dirty="0" smtClean="0"/>
              <a:t>In addition, the second constraint serves to avoid </a:t>
            </a:r>
            <a:r>
              <a:rPr lang="en-US" baseline="0" dirty="0" err="1" smtClean="0"/>
              <a:t>overfitting</a:t>
            </a:r>
            <a:r>
              <a:rPr lang="en-US" baseline="0" dirty="0" smtClean="0"/>
              <a:t> to the observed intensities. </a:t>
            </a:r>
          </a:p>
          <a:p>
            <a:endParaRPr lang="en-US" baseline="0" dirty="0" smtClean="0"/>
          </a:p>
          <a:p>
            <a:r>
              <a:rPr lang="en-US" baseline="0" dirty="0" smtClean="0"/>
              <a:t>Note that, by utilizing the dictionary, the key advantage provides here is that we do not need to estimate the high dimensional vector rho, instead, we only need to estimate the coefficient c whose dimension is very small. </a:t>
            </a:r>
          </a:p>
          <a:p>
            <a:endParaRPr lang="en-US" baseline="0" dirty="0" smtClean="0"/>
          </a:p>
          <a:p>
            <a:r>
              <a:rPr lang="en-US" dirty="0" smtClean="0"/>
              <a:t>At each pixel, we solve the optimization problem as follows: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14</a:t>
            </a:fld>
            <a:endParaRPr lang="en-US"/>
          </a:p>
        </p:txBody>
      </p:sp>
    </p:spTree>
    <p:extLst>
      <p:ext uri="{BB962C8B-B14F-4D97-AF65-F5344CB8AC3E}">
        <p14:creationId xmlns:p14="http://schemas.microsoft.com/office/powerpoint/2010/main" val="2619165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Now the question is how do we solve for it.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optimization problem is hard due to the term A of n and the unit norm constrain on surface normal.</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But here is an interesting idea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we have a set of candidate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with unit norm, and we know the target surface normal can be covered by this set,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then we continue enumerating the candidate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in the set and find the coefficients c via solving a convex problem. </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And we pick up the candidate normal with least error in the data term as the true surface normal.</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idea relies on the simple fact the set of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belongs to the 2D sphere in 3 dimensional space.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 we can sample it at high resolution to obtain the surface normal estimates as accurate as the sampling resolution on the sphere.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Moreover, by requiring the candidate normal being unit, the unit norm constraint can be absorbed.  </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Then, by introducing a set of candidate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both the term A of n and unit norm constraint can be dealt with.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01E148C-B8BC-664F-9A94-1B9922BE01A0}" type="slidenum">
              <a:rPr lang="en-US" smtClean="0"/>
              <a:t>15</a:t>
            </a:fld>
            <a:endParaRPr lang="en-US"/>
          </a:p>
        </p:txBody>
      </p:sp>
    </p:spTree>
    <p:extLst>
      <p:ext uri="{BB962C8B-B14F-4D97-AF65-F5344CB8AC3E}">
        <p14:creationId xmlns:p14="http://schemas.microsoft.com/office/powerpoint/2010/main" val="184123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Now, we would like to search for the normal estimate based on the candidate normal set, and we drop the </a:t>
            </a:r>
            <a:r>
              <a:rPr lang="en-US" sz="1200" b="0" i="0" u="none" strike="noStrike" kern="1200" baseline="0" dirty="0" err="1" smtClean="0">
                <a:solidFill>
                  <a:schemeClr val="tx1"/>
                </a:solidFill>
                <a:latin typeface="+mn-lt"/>
                <a:ea typeface="+mn-ea"/>
                <a:cs typeface="+mn-cs"/>
              </a:rPr>
              <a:t>sparsity</a:t>
            </a:r>
            <a:r>
              <a:rPr lang="en-US" sz="1200" b="0" i="0" u="none" strike="noStrike" kern="1200" baseline="0" dirty="0" smtClean="0">
                <a:solidFill>
                  <a:schemeClr val="tx1"/>
                </a:solidFill>
                <a:latin typeface="+mn-lt"/>
                <a:ea typeface="+mn-ea"/>
                <a:cs typeface="+mn-cs"/>
              </a:rPr>
              <a:t> constraint for computational efficiency.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empirically observed that dropping the </a:t>
            </a:r>
            <a:r>
              <a:rPr lang="en-US" sz="1200" b="0" i="0" u="none" strike="noStrike" kern="1200" baseline="0" dirty="0" err="1" smtClean="0">
                <a:solidFill>
                  <a:schemeClr val="tx1"/>
                </a:solidFill>
                <a:latin typeface="+mn-lt"/>
                <a:ea typeface="+mn-ea"/>
                <a:cs typeface="+mn-cs"/>
              </a:rPr>
              <a:t>sparsity</a:t>
            </a:r>
            <a:r>
              <a:rPr lang="en-US" sz="1200" b="0" i="0" u="none" strike="noStrike" kern="1200" baseline="0" dirty="0" smtClean="0">
                <a:solidFill>
                  <a:schemeClr val="tx1"/>
                </a:solidFill>
                <a:latin typeface="+mn-lt"/>
                <a:ea typeface="+mn-ea"/>
                <a:cs typeface="+mn-cs"/>
              </a:rPr>
              <a:t> constraint made little difference in the estimated surface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But what are the problems of this approach?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we can expected since the surface normal estimates depends on the resolution on the sphere, if we require very precise normal estimates, it leads to huge candidate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set.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Therefore the computational cost can be overwhelming which is not desirable. </a:t>
            </a:r>
          </a:p>
        </p:txBody>
      </p:sp>
      <p:sp>
        <p:nvSpPr>
          <p:cNvPr id="4" name="Slide Number Placeholder 3"/>
          <p:cNvSpPr>
            <a:spLocks noGrp="1"/>
          </p:cNvSpPr>
          <p:nvPr>
            <p:ph type="sldNum" sz="quarter" idx="10"/>
          </p:nvPr>
        </p:nvSpPr>
        <p:spPr/>
        <p:txBody>
          <a:bodyPr/>
          <a:lstStyle/>
          <a:p>
            <a:fld id="{801E148C-B8BC-664F-9A94-1B9922BE01A0}" type="slidenum">
              <a:rPr lang="en-US" smtClean="0"/>
              <a:t>16</a:t>
            </a:fld>
            <a:endParaRPr lang="en-US"/>
          </a:p>
        </p:txBody>
      </p:sp>
    </p:spTree>
    <p:extLst>
      <p:ext uri="{BB962C8B-B14F-4D97-AF65-F5344CB8AC3E}">
        <p14:creationId xmlns:p14="http://schemas.microsoft.com/office/powerpoint/2010/main" val="184123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Initially, we generate the candidate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in different sampling scale based on minimum angular spacing between candidate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note that the smaller the angular spacing the larger the candidate normal set.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we utilize the brute force search, the run time is linear in the number of candidate </a:t>
            </a:r>
            <a:r>
              <a:rPr lang="en-US" sz="1200" b="0" i="0" u="none" strike="noStrike" kern="1200" baseline="0" dirty="0" err="1" smtClean="0">
                <a:solidFill>
                  <a:schemeClr val="tx1"/>
                </a:solidFill>
                <a:latin typeface="+mn-lt"/>
                <a:ea typeface="+mn-ea"/>
                <a:cs typeface="+mn-cs"/>
              </a:rPr>
              <a:t>normals</a:t>
            </a:r>
            <a:r>
              <a:rPr lang="en-US" sz="1200" b="0" i="0" u="none" strike="noStrike"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contrast, we first evaluate the cost metric at a coarse sampling, and subsequently search in the vicinity of this solution but move to a finer sampling level.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continue doing this until the we reach the finest sampling level.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 a consequence, the proposed </a:t>
            </a:r>
            <a:r>
              <a:rPr lang="en-US" sz="1200" b="0" i="0" u="none" strike="noStrike" kern="1200" baseline="0" dirty="0" err="1" smtClean="0">
                <a:solidFill>
                  <a:schemeClr val="tx1"/>
                </a:solidFill>
                <a:latin typeface="+mn-lt"/>
                <a:ea typeface="+mn-ea"/>
                <a:cs typeface="+mn-cs"/>
              </a:rPr>
              <a:t>techqniue</a:t>
            </a:r>
            <a:r>
              <a:rPr lang="en-US" sz="1200" b="0" i="0" u="none" strike="noStrike" kern="1200" baseline="0" dirty="0" smtClean="0">
                <a:solidFill>
                  <a:schemeClr val="tx1"/>
                </a:solidFill>
                <a:latin typeface="+mn-lt"/>
                <a:ea typeface="+mn-ea"/>
                <a:cs typeface="+mn-cs"/>
              </a:rPr>
              <a:t> only requires a tiny </a:t>
            </a:r>
            <a:r>
              <a:rPr lang="en-US" sz="1200" b="0" i="0" u="none" strike="noStrike" kern="1200" baseline="0" dirty="0" err="1" smtClean="0">
                <a:solidFill>
                  <a:schemeClr val="tx1"/>
                </a:solidFill>
                <a:latin typeface="+mn-lt"/>
                <a:ea typeface="+mn-ea"/>
                <a:cs typeface="+mn-cs"/>
              </a:rPr>
              <a:t>fracton</a:t>
            </a:r>
            <a:r>
              <a:rPr lang="en-US" sz="1200" b="0" i="0" u="none" strike="noStrike" kern="1200" baseline="0" dirty="0" smtClean="0">
                <a:solidFill>
                  <a:schemeClr val="tx1"/>
                </a:solidFill>
                <a:latin typeface="+mn-lt"/>
                <a:ea typeface="+mn-ea"/>
                <a:cs typeface="+mn-cs"/>
              </a:rPr>
              <a:t> of the time but can nearly achieve the same precision. </a:t>
            </a:r>
          </a:p>
        </p:txBody>
      </p:sp>
      <p:sp>
        <p:nvSpPr>
          <p:cNvPr id="4" name="Slide Number Placeholder 3"/>
          <p:cNvSpPr>
            <a:spLocks noGrp="1"/>
          </p:cNvSpPr>
          <p:nvPr>
            <p:ph type="sldNum" sz="quarter" idx="10"/>
          </p:nvPr>
        </p:nvSpPr>
        <p:spPr/>
        <p:txBody>
          <a:bodyPr/>
          <a:lstStyle/>
          <a:p>
            <a:fld id="{801E148C-B8BC-664F-9A94-1B9922BE01A0}" type="slidenum">
              <a:rPr lang="en-US" smtClean="0"/>
              <a:t>17</a:t>
            </a:fld>
            <a:endParaRPr lang="en-US"/>
          </a:p>
        </p:txBody>
      </p:sp>
    </p:spTree>
    <p:extLst>
      <p:ext uri="{BB962C8B-B14F-4D97-AF65-F5344CB8AC3E}">
        <p14:creationId xmlns:p14="http://schemas.microsoft.com/office/powerpoint/2010/main" val="184123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the normal estimate, we</a:t>
            </a:r>
            <a:r>
              <a:rPr lang="en-US" baseline="0" dirty="0" smtClean="0"/>
              <a:t> can estimate the per-pixel BRDF by solving the whole optimization problem. </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add the </a:t>
            </a:r>
            <a:r>
              <a:rPr lang="en-US" sz="1200" kern="1200" dirty="0" err="1" smtClean="0">
                <a:solidFill>
                  <a:schemeClr val="tx1"/>
                </a:solidFill>
                <a:effectLst/>
                <a:latin typeface="+mn-lt"/>
                <a:ea typeface="+mn-ea"/>
                <a:cs typeface="+mn-cs"/>
              </a:rPr>
              <a:t>sparsity</a:t>
            </a:r>
            <a:r>
              <a:rPr lang="en-US" sz="1200" kern="1200" dirty="0" smtClean="0">
                <a:solidFill>
                  <a:schemeClr val="tx1"/>
                </a:solidFill>
                <a:effectLst/>
                <a:latin typeface="+mn-lt"/>
                <a:ea typeface="+mn-ea"/>
                <a:cs typeface="+mn-cs"/>
              </a:rPr>
              <a:t> constraint </a:t>
            </a:r>
            <a:r>
              <a:rPr lang="en-US" sz="1200" kern="1200" baseline="0" dirty="0" smtClean="0">
                <a:solidFill>
                  <a:schemeClr val="tx1"/>
                </a:solidFill>
                <a:effectLst/>
                <a:latin typeface="+mn-lt"/>
                <a:ea typeface="+mn-ea"/>
                <a:cs typeface="+mn-cs"/>
              </a:rPr>
              <a:t>back simply because to avoid </a:t>
            </a:r>
            <a:r>
              <a:rPr lang="en-US" sz="1200" kern="1200" baseline="0" dirty="0" err="1" smtClean="0">
                <a:solidFill>
                  <a:schemeClr val="tx1"/>
                </a:solidFill>
                <a:effectLst/>
                <a:latin typeface="+mn-lt"/>
                <a:ea typeface="+mn-ea"/>
                <a:cs typeface="+mn-cs"/>
              </a:rPr>
              <a:t>overfitting</a:t>
            </a:r>
            <a:r>
              <a:rPr lang="en-US" sz="1200" kern="1200" baseline="0" dirty="0" smtClean="0">
                <a:solidFill>
                  <a:schemeClr val="tx1"/>
                </a:solidFill>
                <a:effectLst/>
                <a:latin typeface="+mn-lt"/>
                <a:ea typeface="+mn-ea"/>
                <a:cs typeface="+mn-cs"/>
              </a:rPr>
              <a:t> and promote sparse solutions.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we can multiply</a:t>
            </a:r>
            <a:r>
              <a:rPr lang="en-US" sz="1200" kern="1200" baseline="0" dirty="0" smtClean="0">
                <a:solidFill>
                  <a:schemeClr val="tx1"/>
                </a:solidFill>
                <a:effectLst/>
                <a:latin typeface="+mn-lt"/>
                <a:ea typeface="+mn-ea"/>
                <a:cs typeface="+mn-cs"/>
              </a:rPr>
              <a:t> the coefficients to the BRDF dictionary to get the final estimates.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this stage, we have the pre-pixel surface normal and BRDF estimates.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ability to get per-pixel BRDF estimates is unprecedented, and is only possible by using BRDF dictionary.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this is something the hallmark of our approach.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1E148C-B8BC-664F-9A94-1B9922BE01A0}" type="slidenum">
              <a:rPr lang="en-US" smtClean="0"/>
              <a:t>18</a:t>
            </a:fld>
            <a:endParaRPr lang="en-US"/>
          </a:p>
        </p:txBody>
      </p:sp>
    </p:spTree>
    <p:extLst>
      <p:ext uri="{BB962C8B-B14F-4D97-AF65-F5344CB8AC3E}">
        <p14:creationId xmlns:p14="http://schemas.microsoft.com/office/powerpoint/2010/main" val="355911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evaluate </a:t>
            </a:r>
            <a:r>
              <a:rPr lang="en-US" sz="1200" kern="1200" baseline="0" dirty="0" smtClean="0">
                <a:solidFill>
                  <a:schemeClr val="tx1"/>
                </a:solidFill>
                <a:effectLst/>
                <a:latin typeface="+mn-lt"/>
                <a:ea typeface="+mn-ea"/>
                <a:cs typeface="+mn-cs"/>
              </a:rPr>
              <a:t>our method, </a:t>
            </a:r>
            <a:r>
              <a:rPr lang="en-US" sz="1200" kern="1200" dirty="0" smtClean="0">
                <a:solidFill>
                  <a:schemeClr val="tx1"/>
                </a:solidFill>
                <a:effectLst/>
                <a:latin typeface="+mn-lt"/>
                <a:ea typeface="+mn-ea"/>
                <a:cs typeface="+mn-cs"/>
              </a:rPr>
              <a:t>we characterize the performance of our technique using both synthetic and real datasets.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let’s look at the synthetic results first.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19</a:t>
            </a:fld>
            <a:endParaRPr lang="en-US"/>
          </a:p>
        </p:txBody>
      </p:sp>
    </p:spTree>
    <p:extLst>
      <p:ext uri="{BB962C8B-B14F-4D97-AF65-F5344CB8AC3E}">
        <p14:creationId xmlns:p14="http://schemas.microsoft.com/office/powerpoint/2010/main" val="207834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 begin with, let’s look at the photometric stereo problem setup.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have static camera looking at the scene, and capturing multiple images of the scene as we varying the lightings.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assume bunch of things to narrow the scope of the problem. </a:t>
            </a:r>
          </a:p>
        </p:txBody>
      </p:sp>
      <p:sp>
        <p:nvSpPr>
          <p:cNvPr id="4" name="Slide Number Placeholder 3"/>
          <p:cNvSpPr>
            <a:spLocks noGrp="1"/>
          </p:cNvSpPr>
          <p:nvPr>
            <p:ph type="sldNum" sz="quarter" idx="10"/>
          </p:nvPr>
        </p:nvSpPr>
        <p:spPr/>
        <p:txBody>
          <a:bodyPr/>
          <a:lstStyle/>
          <a:p>
            <a:fld id="{801E148C-B8BC-664F-9A94-1B9922BE01A0}" type="slidenum">
              <a:rPr lang="en-US" smtClean="0"/>
              <a:t>2</a:t>
            </a:fld>
            <a:endParaRPr lang="en-US"/>
          </a:p>
        </p:txBody>
      </p:sp>
    </p:spTree>
    <p:extLst>
      <p:ext uri="{BB962C8B-B14F-4D97-AF65-F5344CB8AC3E}">
        <p14:creationId xmlns:p14="http://schemas.microsoft.com/office/powerpoint/2010/main" val="1187635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object which is non-</a:t>
            </a:r>
            <a:r>
              <a:rPr lang="en-US" baseline="0" dirty="0" err="1" smtClean="0"/>
              <a:t>lambertian</a:t>
            </a:r>
            <a:r>
              <a:rPr lang="en-US" baseline="0" dirty="0" smtClean="0"/>
              <a:t>. </a:t>
            </a:r>
          </a:p>
          <a:p>
            <a:endParaRPr lang="en-US" baseline="0" dirty="0" smtClean="0"/>
          </a:p>
          <a:p>
            <a:r>
              <a:rPr lang="en-US" baseline="0" dirty="0" smtClean="0"/>
              <a:t>And I am showing the 8 images out of 253 input images used. </a:t>
            </a:r>
          </a:p>
          <a:p>
            <a:endParaRPr lang="en-US" baseline="0" dirty="0" smtClean="0"/>
          </a:p>
        </p:txBody>
      </p:sp>
      <p:sp>
        <p:nvSpPr>
          <p:cNvPr id="4" name="Slide Number Placeholder 3"/>
          <p:cNvSpPr>
            <a:spLocks noGrp="1"/>
          </p:cNvSpPr>
          <p:nvPr>
            <p:ph type="sldNum" sz="quarter" idx="10"/>
          </p:nvPr>
        </p:nvSpPr>
        <p:spPr/>
        <p:txBody>
          <a:bodyPr/>
          <a:lstStyle/>
          <a:p>
            <a:fld id="{801E148C-B8BC-664F-9A94-1B9922BE01A0}" type="slidenum">
              <a:rPr lang="en-US" smtClean="0"/>
              <a:t>20</a:t>
            </a:fld>
            <a:endParaRPr lang="en-US"/>
          </a:p>
        </p:txBody>
      </p:sp>
    </p:spTree>
    <p:extLst>
      <p:ext uri="{BB962C8B-B14F-4D97-AF65-F5344CB8AC3E}">
        <p14:creationId xmlns:p14="http://schemas.microsoft.com/office/powerpoint/2010/main" val="2910195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Now I am showing the normal estimation and surface reconstruction results for the ground truth as well the approach wants to compare.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And I am also showing the angular error in degree for normal estimate and relative error in surface reconstruction.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First, we compare the results to </a:t>
            </a:r>
            <a:r>
              <a:rPr lang="en-US" sz="1200" kern="1200" dirty="0" smtClean="0">
                <a:solidFill>
                  <a:schemeClr val="tx1"/>
                </a:solidFill>
                <a:effectLst/>
                <a:latin typeface="+mn-lt"/>
                <a:ea typeface="+mn-ea"/>
                <a:cs typeface="+mn-cs"/>
              </a:rPr>
              <a:t>photometric stereo under </a:t>
            </a:r>
            <a:r>
              <a:rPr lang="en-US" sz="1200" kern="1200" dirty="0" err="1" smtClean="0">
                <a:solidFill>
                  <a:schemeClr val="tx1"/>
                </a:solidFill>
                <a:effectLst/>
                <a:latin typeface="+mn-lt"/>
                <a:ea typeface="+mn-ea"/>
                <a:cs typeface="+mn-cs"/>
              </a:rPr>
              <a:t>Lambertian</a:t>
            </a:r>
            <a:r>
              <a:rPr lang="en-US" sz="1200" kern="1200" dirty="0" smtClean="0">
                <a:solidFill>
                  <a:schemeClr val="tx1"/>
                </a:solidFill>
                <a:effectLst/>
                <a:latin typeface="+mn-lt"/>
                <a:ea typeface="+mn-ea"/>
                <a:cs typeface="+mn-cs"/>
              </a:rPr>
              <a:t> model.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can see, the </a:t>
            </a:r>
            <a:r>
              <a:rPr lang="en-US" sz="1200" kern="1200" dirty="0" err="1" smtClean="0">
                <a:solidFill>
                  <a:schemeClr val="tx1"/>
                </a:solidFill>
                <a:effectLst/>
                <a:latin typeface="+mn-lt"/>
                <a:ea typeface="+mn-ea"/>
                <a:cs typeface="+mn-cs"/>
              </a:rPr>
              <a:t>lambertain</a:t>
            </a:r>
            <a:r>
              <a:rPr lang="en-US" sz="1200" kern="1200" baseline="0" dirty="0" smtClean="0">
                <a:solidFill>
                  <a:schemeClr val="tx1"/>
                </a:solidFill>
                <a:effectLst/>
                <a:latin typeface="+mn-lt"/>
                <a:ea typeface="+mn-ea"/>
                <a:cs typeface="+mn-cs"/>
              </a:rPr>
              <a:t> model PS fails since the synthetic object is extremely non-</a:t>
            </a:r>
            <a:r>
              <a:rPr lang="en-US" sz="1200" kern="1200" baseline="0" dirty="0" err="1" smtClean="0">
                <a:solidFill>
                  <a:schemeClr val="tx1"/>
                </a:solidFill>
                <a:effectLst/>
                <a:latin typeface="+mn-lt"/>
                <a:ea typeface="+mn-ea"/>
                <a:cs typeface="+mn-cs"/>
              </a:rPr>
              <a:t>lambertian</a:t>
            </a:r>
            <a:r>
              <a:rPr lang="en-US"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As a consequence, the </a:t>
            </a:r>
            <a:r>
              <a:rPr lang="en-US" sz="1200" kern="1200" baseline="0" dirty="0" err="1" smtClean="0">
                <a:solidFill>
                  <a:schemeClr val="tx1"/>
                </a:solidFill>
                <a:effectLst/>
                <a:latin typeface="+mn-lt"/>
                <a:ea typeface="+mn-ea"/>
                <a:cs typeface="+mn-cs"/>
              </a:rPr>
              <a:t>lambertain</a:t>
            </a:r>
            <a:r>
              <a:rPr lang="en-US" sz="1200" kern="1200" baseline="0" dirty="0" smtClean="0">
                <a:solidFill>
                  <a:schemeClr val="tx1"/>
                </a:solidFill>
                <a:effectLst/>
                <a:latin typeface="+mn-lt"/>
                <a:ea typeface="+mn-ea"/>
                <a:cs typeface="+mn-cs"/>
              </a:rPr>
              <a:t> PS gives a larger than 10 degree on the average of the normal estimation. </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21</a:t>
            </a:fld>
            <a:endParaRPr lang="en-US"/>
          </a:p>
        </p:txBody>
      </p:sp>
    </p:spTree>
    <p:extLst>
      <p:ext uri="{BB962C8B-B14F-4D97-AF65-F5344CB8AC3E}">
        <p14:creationId xmlns:p14="http://schemas.microsoft.com/office/powerpoint/2010/main" val="3904066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results of </a:t>
            </a:r>
            <a:r>
              <a:rPr lang="en-US" sz="1200" b="0" i="0" u="none" strike="noStrike" kern="1200" baseline="0" dirty="0" err="1" smtClean="0">
                <a:solidFill>
                  <a:schemeClr val="tx1"/>
                </a:solidFill>
                <a:latin typeface="+mn-lt"/>
                <a:ea typeface="+mn-ea"/>
                <a:cs typeface="+mn-cs"/>
              </a:rPr>
              <a:t>Alldrin</a:t>
            </a:r>
            <a:r>
              <a:rPr lang="en-US" sz="1200" b="0" i="0" u="none" strike="noStrike" kern="1200" baseline="0" dirty="0" smtClean="0">
                <a:solidFill>
                  <a:schemeClr val="tx1"/>
                </a:solidFill>
                <a:latin typeface="+mn-lt"/>
                <a:ea typeface="+mn-ea"/>
                <a:cs typeface="+mn-cs"/>
              </a:rPr>
              <a:t> et al  are much better than </a:t>
            </a:r>
            <a:r>
              <a:rPr lang="en-US" sz="1200" b="0" i="0" u="none" strike="noStrike" kern="1200" baseline="0" dirty="0" err="1" smtClean="0">
                <a:solidFill>
                  <a:schemeClr val="tx1"/>
                </a:solidFill>
                <a:latin typeface="+mn-lt"/>
                <a:ea typeface="+mn-ea"/>
                <a:cs typeface="+mn-cs"/>
              </a:rPr>
              <a:t>Lambertian</a:t>
            </a:r>
            <a:r>
              <a:rPr lang="en-US" sz="1200" b="0" i="0" u="none" strike="noStrike" kern="1200" baseline="0" dirty="0" smtClean="0">
                <a:solidFill>
                  <a:schemeClr val="tx1"/>
                </a:solidFill>
                <a:latin typeface="+mn-lt"/>
                <a:ea typeface="+mn-ea"/>
                <a:cs typeface="+mn-cs"/>
              </a:rPr>
              <a:t> based PS.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is because they handled non-</a:t>
            </a:r>
            <a:r>
              <a:rPr lang="en-US" sz="1200" b="0" i="0" u="none" strike="noStrike" kern="1200" baseline="0" dirty="0" err="1" smtClean="0">
                <a:solidFill>
                  <a:schemeClr val="tx1"/>
                </a:solidFill>
                <a:latin typeface="+mn-lt"/>
                <a:ea typeface="+mn-ea"/>
                <a:cs typeface="+mn-cs"/>
              </a:rPr>
              <a:t>lambertian</a:t>
            </a:r>
            <a:r>
              <a:rPr lang="en-US" sz="1200" b="0" i="0" u="none" strike="noStrike" kern="1200" baseline="0" dirty="0" smtClean="0">
                <a:solidFill>
                  <a:schemeClr val="tx1"/>
                </a:solidFill>
                <a:latin typeface="+mn-lt"/>
                <a:ea typeface="+mn-ea"/>
                <a:cs typeface="+mn-cs"/>
              </a:rPr>
              <a:t> components of the objects.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But the underlying problem of their method is non-convex and riddled with locally minima, the results depend on the initial guess.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a consequence, the method still produces normal estimation errors greater than 3 degree.</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22</a:t>
            </a:fld>
            <a:endParaRPr lang="en-US"/>
          </a:p>
        </p:txBody>
      </p:sp>
    </p:spTree>
    <p:extLst>
      <p:ext uri="{BB962C8B-B14F-4D97-AF65-F5344CB8AC3E}">
        <p14:creationId xmlns:p14="http://schemas.microsoft.com/office/powerpoint/2010/main" val="371310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contrast, the proposed method returns most accuracy normal estimates.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can be attributed to the proposed method get the normal estimate via solving a well posed  problem.</a:t>
            </a:r>
          </a:p>
        </p:txBody>
      </p:sp>
      <p:sp>
        <p:nvSpPr>
          <p:cNvPr id="4" name="Slide Number Placeholder 3"/>
          <p:cNvSpPr>
            <a:spLocks noGrp="1"/>
          </p:cNvSpPr>
          <p:nvPr>
            <p:ph type="sldNum" sz="quarter" idx="10"/>
          </p:nvPr>
        </p:nvSpPr>
        <p:spPr/>
        <p:txBody>
          <a:bodyPr/>
          <a:lstStyle/>
          <a:p>
            <a:fld id="{801E148C-B8BC-664F-9A94-1B9922BE01A0}" type="slidenum">
              <a:rPr lang="en-US" smtClean="0"/>
              <a:t>23</a:t>
            </a:fld>
            <a:endParaRPr lang="en-US"/>
          </a:p>
        </p:txBody>
      </p:sp>
    </p:spTree>
    <p:extLst>
      <p:ext uri="{BB962C8B-B14F-4D97-AF65-F5344CB8AC3E}">
        <p14:creationId xmlns:p14="http://schemas.microsoft.com/office/powerpoint/2010/main" val="609047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24</a:t>
            </a:fld>
            <a:endParaRPr lang="en-US"/>
          </a:p>
        </p:txBody>
      </p:sp>
    </p:spTree>
    <p:extLst>
      <p:ext uri="{BB962C8B-B14F-4D97-AF65-F5344CB8AC3E}">
        <p14:creationId xmlns:p14="http://schemas.microsoft.com/office/powerpoint/2010/main" val="1783652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helmet in this scene has little diffuse component.  Our proposed method can well recovers fine details on the object. </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25</a:t>
            </a:fld>
            <a:endParaRPr lang="en-US"/>
          </a:p>
        </p:txBody>
      </p:sp>
    </p:spTree>
    <p:extLst>
      <p:ext uri="{BB962C8B-B14F-4D97-AF65-F5344CB8AC3E}">
        <p14:creationId xmlns:p14="http://schemas.microsoft.com/office/powerpoint/2010/main" val="1368287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sequence of video showing</a:t>
            </a:r>
            <a:r>
              <a:rPr lang="en-US" baseline="0" dirty="0" smtClean="0"/>
              <a:t> the rendering results under the novel lighting conditions based on the estimated per-pixel surface normal and BRDFs. </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26</a:t>
            </a:fld>
            <a:endParaRPr lang="en-US"/>
          </a:p>
        </p:txBody>
      </p:sp>
    </p:spTree>
    <p:extLst>
      <p:ext uri="{BB962C8B-B14F-4D97-AF65-F5344CB8AC3E}">
        <p14:creationId xmlns:p14="http://schemas.microsoft.com/office/powerpoint/2010/main" val="1065756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is a another</a:t>
            </a:r>
            <a:r>
              <a:rPr lang="en-US" baseline="0" dirty="0" smtClean="0"/>
              <a:t> video showing the rendering results for the novel view directions for the estimated the per-pixel surface normal and BRDF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all of this, our</a:t>
            </a:r>
            <a:r>
              <a:rPr lang="en-US" baseline="0" dirty="0" smtClean="0"/>
              <a:t> goal is to show that our per-pixel framework is not only robust not also can render physically faithful results. </a:t>
            </a:r>
            <a:endParaRPr lang="en-US" dirty="0" smtClean="0"/>
          </a:p>
          <a:p>
            <a:endParaRPr lang="en-US" dirty="0"/>
          </a:p>
        </p:txBody>
      </p:sp>
      <p:sp>
        <p:nvSpPr>
          <p:cNvPr id="4" name="灯片编号占位符 3"/>
          <p:cNvSpPr>
            <a:spLocks noGrp="1"/>
          </p:cNvSpPr>
          <p:nvPr>
            <p:ph type="sldNum" sz="quarter" idx="10"/>
          </p:nvPr>
        </p:nvSpPr>
        <p:spPr/>
        <p:txBody>
          <a:bodyPr/>
          <a:lstStyle/>
          <a:p>
            <a:fld id="{801E148C-B8BC-664F-9A94-1B9922BE01A0}" type="slidenum">
              <a:rPr lang="en-US" smtClean="0"/>
              <a:t>27</a:t>
            </a:fld>
            <a:endParaRPr lang="en-US"/>
          </a:p>
        </p:txBody>
      </p:sp>
    </p:spTree>
    <p:extLst>
      <p:ext uri="{BB962C8B-B14F-4D97-AF65-F5344CB8AC3E}">
        <p14:creationId xmlns:p14="http://schemas.microsoft.com/office/powerpoint/2010/main" val="186868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what</a:t>
            </a:r>
            <a:r>
              <a:rPr lang="en-US" baseline="0" dirty="0" smtClean="0"/>
              <a:t> we have is traditional photometric stereo approach but applies to non-</a:t>
            </a:r>
            <a:r>
              <a:rPr lang="en-US" baseline="0" dirty="0" err="1" smtClean="0"/>
              <a:t>lambertian</a:t>
            </a:r>
            <a:r>
              <a:rPr lang="en-US" baseline="0" dirty="0" smtClean="0"/>
              <a:t> object. </a:t>
            </a:r>
          </a:p>
          <a:p>
            <a:endParaRPr lang="en-US" baseline="0" dirty="0" smtClean="0"/>
          </a:p>
          <a:p>
            <a:r>
              <a:rPr lang="en-US" baseline="0" dirty="0" smtClean="0"/>
              <a:t>The key assumption we make is that BRDF at each pixel lies in the non-negative span of some known BRDF dictionary. </a:t>
            </a:r>
          </a:p>
          <a:p>
            <a:endParaRPr lang="en-US" baseline="0" dirty="0" smtClean="0"/>
          </a:p>
          <a:p>
            <a:r>
              <a:rPr lang="en-US" baseline="0" dirty="0" smtClean="0"/>
              <a:t>In return, the ability we have enabled is that we can now for the first time get the per-pixel normal and BRDF estimate with a tractable framework.</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28</a:t>
            </a:fld>
            <a:endParaRPr lang="en-US"/>
          </a:p>
        </p:txBody>
      </p:sp>
    </p:spTree>
    <p:extLst>
      <p:ext uri="{BB962C8B-B14F-4D97-AF65-F5344CB8AC3E}">
        <p14:creationId xmlns:p14="http://schemas.microsoft.com/office/powerpoint/2010/main" val="3332641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Now let’s look closely at the entries of the product of term A of n and BRDF dictionary D, and we introduce the matrix B of n to represent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denote the </a:t>
            </a:r>
            <a:r>
              <a:rPr lang="en-US" sz="1200" b="0" i="0" u="none" strike="noStrike" kern="1200" baseline="0" dirty="0" err="1" smtClean="0">
                <a:solidFill>
                  <a:schemeClr val="tx1"/>
                </a:solidFill>
                <a:latin typeface="+mn-lt"/>
                <a:ea typeface="+mn-ea"/>
                <a:cs typeface="+mn-cs"/>
              </a:rPr>
              <a:t>bij</a:t>
            </a:r>
            <a:r>
              <a:rPr lang="en-US" sz="1200" b="0" i="0" u="none" strike="noStrike" kern="1200" baseline="0" dirty="0" smtClean="0">
                <a:solidFill>
                  <a:schemeClr val="tx1"/>
                </a:solidFill>
                <a:latin typeface="+mn-lt"/>
                <a:ea typeface="+mn-ea"/>
                <a:cs typeface="+mn-cs"/>
              </a:rPr>
              <a:t> as the entry for B of n, which indicates the observed intensities for the candidate normal n under </a:t>
            </a:r>
            <a:r>
              <a:rPr lang="en-US" sz="1200" b="0" i="0" u="none" strike="noStrike" kern="1200" baseline="0" dirty="0" err="1" smtClean="0">
                <a:solidFill>
                  <a:schemeClr val="tx1"/>
                </a:solidFill>
                <a:latin typeface="+mn-lt"/>
                <a:ea typeface="+mn-ea"/>
                <a:cs typeface="+mn-cs"/>
              </a:rPr>
              <a:t>ith</a:t>
            </a:r>
            <a:r>
              <a:rPr lang="en-US" sz="1200" b="0" i="0" u="none" strike="noStrike" kern="1200" baseline="0" dirty="0" smtClean="0">
                <a:solidFill>
                  <a:schemeClr val="tx1"/>
                </a:solidFill>
                <a:latin typeface="+mn-lt"/>
                <a:ea typeface="+mn-ea"/>
                <a:cs typeface="+mn-cs"/>
              </a:rPr>
              <a:t> lighting directions associated with </a:t>
            </a:r>
            <a:r>
              <a:rPr lang="en-US" sz="1200" b="0" i="0" u="none" strike="noStrike" kern="1200" baseline="0" dirty="0" err="1" smtClean="0">
                <a:solidFill>
                  <a:schemeClr val="tx1"/>
                </a:solidFill>
                <a:latin typeface="+mn-lt"/>
                <a:ea typeface="+mn-ea"/>
                <a:cs typeface="+mn-cs"/>
              </a:rPr>
              <a:t>jth</a:t>
            </a:r>
            <a:r>
              <a:rPr lang="en-US" sz="1200" b="0" i="0" u="none" strike="noStrike" kern="1200" baseline="0" dirty="0" smtClean="0">
                <a:solidFill>
                  <a:schemeClr val="tx1"/>
                </a:solidFill>
                <a:latin typeface="+mn-lt"/>
                <a:ea typeface="+mn-ea"/>
                <a:cs typeface="+mn-cs"/>
              </a:rPr>
              <a:t> material in the BRDF dictionary.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Having a close comparison with example based method, we can find that B of n denotes the observed intensities on the a set of reference objects that we do not insert into the scene.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this way, we introduce a set of virtual reference objects based on a dictionary of BRDFs.</a:t>
            </a:r>
          </a:p>
        </p:txBody>
      </p:sp>
      <p:sp>
        <p:nvSpPr>
          <p:cNvPr id="4" name="Slide Number Placeholder 3"/>
          <p:cNvSpPr>
            <a:spLocks noGrp="1"/>
          </p:cNvSpPr>
          <p:nvPr>
            <p:ph type="sldNum" sz="quarter" idx="10"/>
          </p:nvPr>
        </p:nvSpPr>
        <p:spPr/>
        <p:txBody>
          <a:bodyPr/>
          <a:lstStyle/>
          <a:p>
            <a:fld id="{801E148C-B8BC-664F-9A94-1B9922BE01A0}" type="slidenum">
              <a:rPr lang="en-US" smtClean="0"/>
              <a:t>30</a:t>
            </a:fld>
            <a:endParaRPr lang="en-US"/>
          </a:p>
        </p:txBody>
      </p:sp>
    </p:spTree>
    <p:extLst>
      <p:ext uri="{BB962C8B-B14F-4D97-AF65-F5344CB8AC3E}">
        <p14:creationId xmlns:p14="http://schemas.microsoft.com/office/powerpoint/2010/main" val="18412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we can look at the image formation model under the problem setup. </a:t>
            </a:r>
          </a:p>
          <a:p>
            <a:endParaRPr lang="en-US" baseline="0" dirty="0" smtClean="0"/>
          </a:p>
          <a:p>
            <a:r>
              <a:rPr lang="en-US" baseline="0" dirty="0" smtClean="0"/>
              <a:t>Now l</a:t>
            </a:r>
            <a:r>
              <a:rPr lang="en-US" dirty="0" smtClean="0"/>
              <a:t>et’s consider</a:t>
            </a:r>
            <a:r>
              <a:rPr lang="en-US" baseline="0" dirty="0" smtClean="0"/>
              <a:t> surface element p highlighted by the red box.  Denote the surface normal associated with p  as n and viewed direction as v. </a:t>
            </a:r>
          </a:p>
          <a:p>
            <a:endParaRPr lang="en-US" baseline="0" dirty="0" smtClean="0"/>
          </a:p>
          <a:p>
            <a:r>
              <a:rPr lang="en-US" baseline="0" dirty="0" smtClean="0"/>
              <a:t>And we take a light source from direction l, the image intensity observed are determined by two terms. </a:t>
            </a:r>
          </a:p>
          <a:p>
            <a:endParaRPr lang="en-US" baseline="0" dirty="0" smtClean="0"/>
          </a:p>
          <a:p>
            <a:r>
              <a:rPr lang="en-US" baseline="0" dirty="0" smtClean="0"/>
              <a:t>One is the SVBRDF, which characterizes the way how the material interact with the lights. </a:t>
            </a:r>
          </a:p>
          <a:p>
            <a:endParaRPr lang="en-US" baseline="0" dirty="0" smtClean="0"/>
          </a:p>
          <a:p>
            <a:r>
              <a:rPr lang="en-US" baseline="0" dirty="0" smtClean="0"/>
              <a:t>The second term is shading term, which encodes the orientation of the surface for the given lighting.  </a:t>
            </a:r>
          </a:p>
          <a:p>
            <a:endParaRPr lang="en-US" baseline="0" dirty="0" smtClean="0"/>
          </a:p>
          <a:p>
            <a:r>
              <a:rPr lang="en-US" baseline="0" dirty="0" smtClean="0"/>
              <a:t>Now we move the light source,  and we need to figure out the surface </a:t>
            </a:r>
            <a:r>
              <a:rPr lang="en-US" baseline="0" dirty="0" err="1" smtClean="0"/>
              <a:t>normals</a:t>
            </a:r>
            <a:r>
              <a:rPr lang="en-US" baseline="0" dirty="0" smtClean="0"/>
              <a:t> and spatially varying BRDF functions from these established equations.</a:t>
            </a:r>
          </a:p>
          <a:p>
            <a:endParaRPr lang="en-US" baseline="0" dirty="0" smtClean="0"/>
          </a:p>
          <a:p>
            <a:r>
              <a:rPr lang="en-US" baseline="0" dirty="0" smtClean="0"/>
              <a:t>The question here is whether this is a hard problem or something easy to solve. </a:t>
            </a:r>
          </a:p>
          <a:p>
            <a:endParaRPr lang="en-US" baseline="0" dirty="0" smtClean="0"/>
          </a:p>
        </p:txBody>
      </p:sp>
      <p:sp>
        <p:nvSpPr>
          <p:cNvPr id="4" name="Slide Number Placeholder 3"/>
          <p:cNvSpPr>
            <a:spLocks noGrp="1"/>
          </p:cNvSpPr>
          <p:nvPr>
            <p:ph type="sldNum" sz="quarter" idx="10"/>
          </p:nvPr>
        </p:nvSpPr>
        <p:spPr/>
        <p:txBody>
          <a:bodyPr/>
          <a:lstStyle/>
          <a:p>
            <a:fld id="{801E148C-B8BC-664F-9A94-1B9922BE01A0}" type="slidenum">
              <a:rPr lang="en-US" smtClean="0"/>
              <a:t>3</a:t>
            </a:fld>
            <a:endParaRPr lang="en-US"/>
          </a:p>
        </p:txBody>
      </p:sp>
    </p:spTree>
    <p:extLst>
      <p:ext uri="{BB962C8B-B14F-4D97-AF65-F5344CB8AC3E}">
        <p14:creationId xmlns:p14="http://schemas.microsoft.com/office/powerpoint/2010/main" val="1658303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a:t>
            </a:r>
            <a:r>
              <a:rPr lang="en-US" sz="1200" kern="1200" baseline="0" dirty="0" smtClean="0">
                <a:solidFill>
                  <a:schemeClr val="tx1"/>
                </a:solidFill>
                <a:effectLst/>
                <a:latin typeface="+mn-lt"/>
                <a:ea typeface="+mn-ea"/>
                <a:cs typeface="+mn-cs"/>
              </a:rPr>
              <a:t> we would like to talk about how to generate matrix B which is the key factor in the optimization.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each candidate surface normal with unit norm,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each material in the dictionary, we create a matrix B of observed intensities as the lighting in the scene is varied. Therefore,</a:t>
            </a:r>
            <a:r>
              <a:rPr lang="en-US" sz="1200" kern="1200" baseline="0" dirty="0" smtClean="0">
                <a:solidFill>
                  <a:schemeClr val="tx1"/>
                </a:solidFill>
                <a:effectLst/>
                <a:latin typeface="+mn-lt"/>
                <a:ea typeface="+mn-ea"/>
                <a:cs typeface="+mn-cs"/>
              </a:rPr>
              <a:t> B is the collection of virtual objects with different materials under the given lighting conditions. </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01E148C-B8BC-664F-9A94-1B9922BE01A0}" type="slidenum">
              <a:rPr lang="en-US" smtClean="0"/>
              <a:t>31</a:t>
            </a:fld>
            <a:endParaRPr lang="en-US"/>
          </a:p>
        </p:txBody>
      </p:sp>
    </p:spTree>
    <p:extLst>
      <p:ext uri="{BB962C8B-B14F-4D97-AF65-F5344CB8AC3E}">
        <p14:creationId xmlns:p14="http://schemas.microsoft.com/office/powerpoint/2010/main" val="1187635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also simulated the performance of example-based photometric stereo which is identical to the proposed technique but applied to a two material (white-diffuse and chrome) dictionary</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32</a:t>
            </a:fld>
            <a:endParaRPr lang="en-US"/>
          </a:p>
        </p:txBody>
      </p:sp>
    </p:spTree>
    <p:extLst>
      <p:ext uri="{BB962C8B-B14F-4D97-AF65-F5344CB8AC3E}">
        <p14:creationId xmlns:p14="http://schemas.microsoft.com/office/powerpoint/2010/main" val="1022816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expected, having a larger dictionary of BRDFs as in the proposed technique does provide significant improvements in surface normal estimation.</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33</a:t>
            </a:fld>
            <a:endParaRPr lang="en-US"/>
          </a:p>
        </p:txBody>
      </p:sp>
    </p:spTree>
    <p:extLst>
      <p:ext uri="{BB962C8B-B14F-4D97-AF65-F5344CB8AC3E}">
        <p14:creationId xmlns:p14="http://schemas.microsoft.com/office/powerpoint/2010/main" val="3993026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I am showing you the </a:t>
            </a:r>
            <a:r>
              <a:rPr lang="en-US" sz="1200" kern="1200" dirty="0" smtClean="0">
                <a:solidFill>
                  <a:schemeClr val="tx1"/>
                </a:solidFill>
                <a:effectLst/>
                <a:latin typeface="+mn-lt"/>
                <a:ea typeface="+mn-ea"/>
                <a:cs typeface="+mn-cs"/>
              </a:rPr>
              <a:t>errors in surface normal and BRDF estimation for varying number of lighting directions, which are shown as blue dots</a:t>
            </a:r>
            <a:r>
              <a:rPr lang="en-US" sz="1200" kern="1200" baseline="0" dirty="0" smtClean="0">
                <a:solidFill>
                  <a:schemeClr val="tx1"/>
                </a:solidFill>
                <a:effectLst/>
                <a:latin typeface="+mn-lt"/>
                <a:ea typeface="+mn-ea"/>
                <a:cs typeface="+mn-cs"/>
              </a:rPr>
              <a:t> on the sphere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curves shown are </a:t>
            </a:r>
            <a:r>
              <a:rPr lang="en-US" sz="1200" kern="1200" dirty="0" smtClean="0">
                <a:solidFill>
                  <a:schemeClr val="tx1"/>
                </a:solidFill>
                <a:effectLst/>
                <a:latin typeface="+mn-lt"/>
                <a:ea typeface="+mn-ea"/>
                <a:cs typeface="+mn-cs"/>
              </a:rPr>
              <a:t>computed by randomly generating </a:t>
            </a:r>
            <a:r>
              <a:rPr lang="en-US" sz="1200" kern="1200" dirty="0" err="1" smtClean="0">
                <a:solidFill>
                  <a:schemeClr val="tx1"/>
                </a:solidFill>
                <a:effectLst/>
                <a:latin typeface="+mn-lt"/>
                <a:ea typeface="+mn-ea"/>
                <a:cs typeface="+mn-cs"/>
              </a:rPr>
              <a:t>normals</a:t>
            </a:r>
            <a:r>
              <a:rPr lang="en-US" sz="1200" kern="1200" dirty="0" smtClean="0">
                <a:solidFill>
                  <a:schemeClr val="tx1"/>
                </a:solidFill>
                <a:effectLst/>
                <a:latin typeface="+mn-lt"/>
                <a:ea typeface="+mn-ea"/>
                <a:cs typeface="+mn-cs"/>
              </a:rPr>
              <a:t> per material and varying across all </a:t>
            </a:r>
            <a:r>
              <a:rPr lang="en-US" sz="1200" kern="1200" baseline="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material in the database.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experiment is similar in setup to the one reported in </a:t>
            </a:r>
            <a:r>
              <a:rPr lang="en-US" sz="1200" kern="1200" dirty="0" err="1" smtClean="0">
                <a:solidFill>
                  <a:schemeClr val="tx1"/>
                </a:solidFill>
                <a:effectLst/>
                <a:latin typeface="+mn-lt"/>
                <a:ea typeface="+mn-ea"/>
                <a:cs typeface="+mn-cs"/>
              </a:rPr>
              <a:t>shi</a:t>
            </a:r>
            <a:r>
              <a:rPr lang="en-US" sz="1200" kern="1200" dirty="0" smtClean="0">
                <a:solidFill>
                  <a:schemeClr val="tx1"/>
                </a:solidFill>
                <a:effectLst/>
                <a:latin typeface="+mn-lt"/>
                <a:ea typeface="+mn-ea"/>
                <a:cs typeface="+mn-cs"/>
              </a:rPr>
              <a:t> et al, which, to our knowledge, is one of the most accurate photometric stereo techniques on isotropic BRDFs.</a:t>
            </a:r>
            <a:r>
              <a:rPr lang="en-US" sz="1200" kern="1200" baseline="0" dirty="0" smtClean="0">
                <a:solidFill>
                  <a:schemeClr val="tx1"/>
                </a:solidFill>
                <a:effectLst/>
                <a:latin typeface="+mn-lt"/>
                <a:ea typeface="+mn-ea"/>
                <a:cs typeface="+mn-cs"/>
              </a:rPr>
              <a:t> </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Compared with the method in Shi et al., </a:t>
            </a:r>
            <a:r>
              <a:rPr lang="en-US" sz="1200" b="0" i="0" u="none" strike="noStrike" kern="1200" baseline="0" dirty="0" smtClean="0">
                <a:solidFill>
                  <a:schemeClr val="tx1"/>
                </a:solidFill>
                <a:latin typeface="+mn-lt"/>
                <a:ea typeface="+mn-ea"/>
                <a:cs typeface="+mn-cs"/>
              </a:rPr>
              <a:t>for 200 images, the error in estimating the elevation angle is reported as 0.88 degree;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contrast, the proposed technique has an error of 0:82 degree in estimating the surface normal without any prior knowledge of the azimuth.</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Therefore, we do a much better job than Shi and others.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1E148C-B8BC-664F-9A94-1B9922BE01A0}" type="slidenum">
              <a:rPr lang="en-US" smtClean="0"/>
              <a:t>34</a:t>
            </a:fld>
            <a:endParaRPr lang="en-US"/>
          </a:p>
        </p:txBody>
      </p:sp>
    </p:spTree>
    <p:extLst>
      <p:ext uri="{BB962C8B-B14F-4D97-AF65-F5344CB8AC3E}">
        <p14:creationId xmlns:p14="http://schemas.microsoft.com/office/powerpoint/2010/main" val="3462939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 are some</a:t>
            </a:r>
            <a:r>
              <a:rPr lang="en-US" baseline="0" dirty="0" smtClean="0"/>
              <a:t> limitations of the proposed work that we need to work on in the future.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36</a:t>
            </a:fld>
            <a:endParaRPr lang="en-US"/>
          </a:p>
        </p:txBody>
      </p:sp>
    </p:spTree>
    <p:extLst>
      <p:ext uri="{BB962C8B-B14F-4D97-AF65-F5344CB8AC3E}">
        <p14:creationId xmlns:p14="http://schemas.microsoft.com/office/powerpoint/2010/main" val="2581252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this</a:t>
            </a:r>
            <a:r>
              <a:rPr lang="en-US" baseline="0" dirty="0" smtClean="0"/>
              <a:t> problem is extremely difficult to solve</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4</a:t>
            </a:fld>
            <a:endParaRPr lang="en-US"/>
          </a:p>
        </p:txBody>
      </p:sp>
    </p:spTree>
    <p:extLst>
      <p:ext uri="{BB962C8B-B14F-4D97-AF65-F5344CB8AC3E}">
        <p14:creationId xmlns:p14="http://schemas.microsoft.com/office/powerpoint/2010/main" val="207834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challenge here is that (SV-BRDF)</a:t>
            </a:r>
            <a:r>
              <a:rPr lang="en-US" baseline="0" dirty="0" smtClean="0"/>
              <a:t> and </a:t>
            </a:r>
            <a:r>
              <a:rPr lang="en-US" dirty="0" smtClean="0"/>
              <a:t>surface </a:t>
            </a:r>
            <a:r>
              <a:rPr lang="en-US" dirty="0" err="1" smtClean="0"/>
              <a:t>normals</a:t>
            </a:r>
            <a:r>
              <a:rPr lang="en-US" dirty="0" smtClean="0"/>
              <a:t> are coupled and need to be jointly estimated. </a:t>
            </a:r>
          </a:p>
          <a:p>
            <a:endParaRPr lang="en-US" dirty="0" smtClean="0"/>
          </a:p>
          <a:p>
            <a:r>
              <a:rPr lang="en-US" dirty="0" smtClean="0"/>
              <a:t>It</a:t>
            </a:r>
            <a:r>
              <a:rPr lang="en-US" baseline="0" dirty="0" smtClean="0"/>
              <a:t> </a:t>
            </a:r>
            <a:r>
              <a:rPr lang="en-US" dirty="0" smtClean="0"/>
              <a:t>requires a sort of bilinear optimization to solve, which is non-convex</a:t>
            </a:r>
            <a:r>
              <a:rPr lang="en-US" baseline="0" dirty="0" smtClean="0"/>
              <a:t> and there are huge ambiguities in the solution space</a:t>
            </a:r>
            <a:r>
              <a:rPr lang="en-US" dirty="0" smtClean="0"/>
              <a:t>. </a:t>
            </a:r>
          </a:p>
        </p:txBody>
      </p:sp>
      <p:sp>
        <p:nvSpPr>
          <p:cNvPr id="4" name="Slide Number Placeholder 3"/>
          <p:cNvSpPr>
            <a:spLocks noGrp="1"/>
          </p:cNvSpPr>
          <p:nvPr>
            <p:ph type="sldNum" sz="quarter" idx="10"/>
          </p:nvPr>
        </p:nvSpPr>
        <p:spPr/>
        <p:txBody>
          <a:bodyPr/>
          <a:lstStyle/>
          <a:p>
            <a:fld id="{801E148C-B8BC-664F-9A94-1B9922BE01A0}" type="slidenum">
              <a:rPr lang="en-US" smtClean="0"/>
              <a:t>5</a:t>
            </a:fld>
            <a:endParaRPr lang="en-US"/>
          </a:p>
        </p:txBody>
      </p:sp>
    </p:spTree>
    <p:extLst>
      <p:ext uri="{BB962C8B-B14F-4D97-AF65-F5344CB8AC3E}">
        <p14:creationId xmlns:p14="http://schemas.microsoft.com/office/powerpoint/2010/main" val="120010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problem,</a:t>
            </a:r>
            <a:r>
              <a:rPr lang="en-US" baseline="0" dirty="0" smtClean="0"/>
              <a:t> which is something very severe, we need to estimate the BRDF function for each pixel. </a:t>
            </a:r>
          </a:p>
          <a:p>
            <a:endParaRPr lang="en-US" baseline="0" dirty="0" smtClean="0"/>
          </a:p>
          <a:p>
            <a:r>
              <a:rPr lang="en-US" baseline="0" dirty="0" smtClean="0"/>
              <a:t>And  BRDF </a:t>
            </a:r>
            <a:r>
              <a:rPr lang="en-US" dirty="0" smtClean="0"/>
              <a:t>is </a:t>
            </a:r>
            <a:r>
              <a:rPr lang="en-US" baseline="0" dirty="0" smtClean="0"/>
              <a:t> </a:t>
            </a:r>
            <a:r>
              <a:rPr lang="en-US" dirty="0" smtClean="0"/>
              <a:t>a very high-dimensional signal,</a:t>
            </a:r>
            <a:r>
              <a:rPr lang="en-US" baseline="0" dirty="0" smtClean="0"/>
              <a:t> as shown in this figure, it has two degree of freedom for the incident lights and two degree of freedom for the outgoing rays.</a:t>
            </a:r>
          </a:p>
          <a:p>
            <a:endParaRPr lang="en-US" baseline="0" dirty="0" smtClean="0"/>
          </a:p>
          <a:p>
            <a:r>
              <a:rPr lang="en-US" baseline="0" dirty="0" smtClean="0"/>
              <a:t>What we are trying to solve is by just looking at the intensity at the particular pixel and get the idea of this function. </a:t>
            </a:r>
          </a:p>
          <a:p>
            <a:endParaRPr lang="en-US" baseline="0" dirty="0" smtClean="0"/>
          </a:p>
          <a:p>
            <a:r>
              <a:rPr lang="en-US" baseline="0" dirty="0" smtClean="0"/>
              <a:t>If we do not have any additional knowledge, we need a lot of images to capture this function in all of its complexities.  </a:t>
            </a:r>
          </a:p>
        </p:txBody>
      </p:sp>
      <p:sp>
        <p:nvSpPr>
          <p:cNvPr id="4" name="Slide Number Placeholder 3"/>
          <p:cNvSpPr>
            <a:spLocks noGrp="1"/>
          </p:cNvSpPr>
          <p:nvPr>
            <p:ph type="sldNum" sz="quarter" idx="10"/>
          </p:nvPr>
        </p:nvSpPr>
        <p:spPr/>
        <p:txBody>
          <a:bodyPr/>
          <a:lstStyle/>
          <a:p>
            <a:fld id="{801E148C-B8BC-664F-9A94-1B9922BE01A0}" type="slidenum">
              <a:rPr lang="en-US" smtClean="0"/>
              <a:t>6</a:t>
            </a:fld>
            <a:endParaRPr lang="en-US"/>
          </a:p>
        </p:txBody>
      </p:sp>
    </p:spTree>
    <p:extLst>
      <p:ext uri="{BB962C8B-B14F-4D97-AF65-F5344CB8AC3E}">
        <p14:creationId xmlns:p14="http://schemas.microsoft.com/office/powerpoint/2010/main" val="120010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it</a:t>
            </a:r>
            <a:r>
              <a:rPr lang="en-US" baseline="0" dirty="0" smtClean="0"/>
              <a:t> is instructive to look at how some of key prior works in this area have dealt with this problem. </a:t>
            </a:r>
            <a:endParaRPr lang="en-US" dirty="0"/>
          </a:p>
        </p:txBody>
      </p:sp>
      <p:sp>
        <p:nvSpPr>
          <p:cNvPr id="4" name="Slide Number Placeholder 3"/>
          <p:cNvSpPr>
            <a:spLocks noGrp="1"/>
          </p:cNvSpPr>
          <p:nvPr>
            <p:ph type="sldNum" sz="quarter" idx="10"/>
          </p:nvPr>
        </p:nvSpPr>
        <p:spPr/>
        <p:txBody>
          <a:bodyPr/>
          <a:lstStyle/>
          <a:p>
            <a:fld id="{801E148C-B8BC-664F-9A94-1B9922BE01A0}" type="slidenum">
              <a:rPr lang="en-US" smtClean="0"/>
              <a:t>7</a:t>
            </a:fld>
            <a:endParaRPr lang="en-US"/>
          </a:p>
        </p:txBody>
      </p:sp>
    </p:spTree>
    <p:extLst>
      <p:ext uri="{BB962C8B-B14F-4D97-AF65-F5344CB8AC3E}">
        <p14:creationId xmlns:p14="http://schemas.microsoft.com/office/powerpoint/2010/main" val="207834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Here is a simple idea ---- instead of looking at each individually pixel, why do not we look at the collection of the pixels in the scene?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can anticipate that most of the real world objects do not have too many unique materials.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 the whole, we can say that the number of the materials in a given scene is a small number.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Therefore, the </a:t>
            </a:r>
            <a:r>
              <a:rPr lang="en-US" sz="1200" kern="1200" dirty="0" smtClean="0">
                <a:solidFill>
                  <a:schemeClr val="tx1"/>
                </a:solidFill>
                <a:effectLst/>
                <a:latin typeface="+mn-lt"/>
                <a:ea typeface="+mn-ea"/>
                <a:cs typeface="+mn-cs"/>
              </a:rPr>
              <a:t>BRDF at each pixel can be assumed as a linear combination of these</a:t>
            </a:r>
            <a:r>
              <a:rPr lang="en-US" sz="1200" kern="1200" baseline="0" dirty="0" smtClean="0">
                <a:solidFill>
                  <a:schemeClr val="tx1"/>
                </a:solidFill>
                <a:effectLst/>
                <a:latin typeface="+mn-lt"/>
                <a:ea typeface="+mn-ea"/>
                <a:cs typeface="+mn-cs"/>
              </a:rPr>
              <a:t> so called </a:t>
            </a:r>
            <a:r>
              <a:rPr lang="en-US" sz="1200" kern="1200" dirty="0" smtClean="0">
                <a:solidFill>
                  <a:schemeClr val="tx1"/>
                </a:solidFill>
                <a:effectLst/>
                <a:latin typeface="+mn-lt"/>
                <a:ea typeface="+mn-ea"/>
                <a:cs typeface="+mn-cs"/>
              </a:rPr>
              <a:t>reference BRDFs.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we do not need to estimate the entire BRDF at each pixel, we only</a:t>
            </a:r>
            <a:r>
              <a:rPr lang="en-US" sz="1200" kern="1200" baseline="0" dirty="0" smtClean="0">
                <a:solidFill>
                  <a:schemeClr val="tx1"/>
                </a:solidFill>
                <a:effectLst/>
                <a:latin typeface="+mn-lt"/>
                <a:ea typeface="+mn-ea"/>
                <a:cs typeface="+mn-cs"/>
              </a:rPr>
              <a:t> need to estimate a few BRDFs and at each pixel estimating the coefficients relative to these reference BRDFs.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is much more low dimensional signal that has to estimated for each single pixel.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1E148C-B8BC-664F-9A94-1B9922BE01A0}" type="slidenum">
              <a:rPr lang="en-US" smtClean="0"/>
              <a:t>8</a:t>
            </a:fld>
            <a:endParaRPr lang="en-US"/>
          </a:p>
        </p:txBody>
      </p:sp>
    </p:spTree>
    <p:extLst>
      <p:ext uri="{BB962C8B-B14F-4D97-AF65-F5344CB8AC3E}">
        <p14:creationId xmlns:p14="http://schemas.microsoft.com/office/powerpoint/2010/main" val="69833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Reference</a:t>
            </a:r>
            <a:r>
              <a:rPr lang="en-US" sz="1200" kern="1200" baseline="0" dirty="0" smtClean="0">
                <a:solidFill>
                  <a:schemeClr val="tx1"/>
                </a:solidFill>
                <a:effectLst/>
                <a:latin typeface="+mn-lt"/>
                <a:ea typeface="+mn-ea"/>
                <a:cs typeface="+mn-cs"/>
              </a:rPr>
              <a:t> materials </a:t>
            </a:r>
            <a:r>
              <a:rPr lang="en-US" sz="1200" kern="1200" dirty="0" smtClean="0">
                <a:solidFill>
                  <a:schemeClr val="tx1"/>
                </a:solidFill>
                <a:effectLst/>
                <a:latin typeface="+mn-lt"/>
                <a:ea typeface="+mn-ea"/>
                <a:cs typeface="+mn-cs"/>
              </a:rPr>
              <a:t>has</a:t>
            </a:r>
            <a:r>
              <a:rPr lang="en-US" sz="1200" kern="1200" baseline="0" dirty="0" smtClean="0">
                <a:solidFill>
                  <a:schemeClr val="tx1"/>
                </a:solidFill>
                <a:effectLst/>
                <a:latin typeface="+mn-lt"/>
                <a:ea typeface="+mn-ea"/>
                <a:cs typeface="+mn-cs"/>
              </a:rPr>
              <a:t> been used in many different ways in previous work.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basic formulations are as follows: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Given all the pixels in the scene, you only need to estimate a few reference BRDFs in the scene.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for each individually pixel, you need to estimate the coefficients that are relative to the reference BRDFs and the surface </a:t>
            </a:r>
            <a:r>
              <a:rPr lang="en-US" sz="1200" kern="1200" baseline="0" dirty="0" err="1" smtClean="0">
                <a:solidFill>
                  <a:schemeClr val="tx1"/>
                </a:solidFill>
                <a:effectLst/>
                <a:latin typeface="+mn-lt"/>
                <a:ea typeface="+mn-ea"/>
                <a:cs typeface="+mn-cs"/>
              </a:rPr>
              <a:t>normals</a:t>
            </a:r>
            <a:r>
              <a:rPr lang="en-US" sz="1200" kern="1200" baseline="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 can expect that this is a multi-linear optimization problem, typically involving three independent variables.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we need a lot of computational power to iterate between surface </a:t>
            </a:r>
            <a:r>
              <a:rPr lang="en-US" sz="1200" kern="1200" baseline="0" dirty="0" err="1" smtClean="0">
                <a:solidFill>
                  <a:schemeClr val="tx1"/>
                </a:solidFill>
                <a:effectLst/>
                <a:latin typeface="+mn-lt"/>
                <a:ea typeface="+mn-ea"/>
                <a:cs typeface="+mn-cs"/>
              </a:rPr>
              <a:t>normals</a:t>
            </a:r>
            <a:r>
              <a:rPr lang="en-US" sz="1200" kern="1200" baseline="0" dirty="0" smtClean="0">
                <a:solidFill>
                  <a:schemeClr val="tx1"/>
                </a:solidFill>
                <a:effectLst/>
                <a:latin typeface="+mn-lt"/>
                <a:ea typeface="+mn-ea"/>
                <a:cs typeface="+mn-cs"/>
              </a:rPr>
              <a:t>, reference BRDFs and relative coefficients.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only works well when you have good initialization,  which is severe drawbacks when you do the photometric stereo in the wild.</a:t>
            </a:r>
          </a:p>
        </p:txBody>
      </p:sp>
      <p:sp>
        <p:nvSpPr>
          <p:cNvPr id="4" name="Slide Number Placeholder 3"/>
          <p:cNvSpPr>
            <a:spLocks noGrp="1"/>
          </p:cNvSpPr>
          <p:nvPr>
            <p:ph type="sldNum" sz="quarter" idx="10"/>
          </p:nvPr>
        </p:nvSpPr>
        <p:spPr/>
        <p:txBody>
          <a:bodyPr/>
          <a:lstStyle/>
          <a:p>
            <a:fld id="{801E148C-B8BC-664F-9A94-1B9922BE01A0}" type="slidenum">
              <a:rPr lang="en-US" smtClean="0"/>
              <a:t>9</a:t>
            </a:fld>
            <a:endParaRPr lang="en-US"/>
          </a:p>
        </p:txBody>
      </p:sp>
    </p:spTree>
    <p:extLst>
      <p:ext uri="{BB962C8B-B14F-4D97-AF65-F5344CB8AC3E}">
        <p14:creationId xmlns:p14="http://schemas.microsoft.com/office/powerpoint/2010/main" val="125612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6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579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72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406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70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787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936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026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701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67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40577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38200"/>
            <a:ext cx="8229600" cy="5287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a:solidFill>
                  <a:schemeClr val="tx1">
                    <a:tint val="75000"/>
                  </a:schemeClr>
                </a:solidFill>
                <a:latin typeface="Verdana"/>
                <a:cs typeface="Verdana"/>
              </a:defRPr>
            </a:lvl1pPr>
          </a:lstStyle>
          <a:p>
            <a:fld id="{1D8BD707-D9CF-40AE-B4C6-C98DA3205C09}" type="datetimeFigureOut">
              <a:rPr lang="en-US" smtClean="0"/>
              <a:pPr/>
              <a:t>11/27/16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tint val="75000"/>
                  </a:schemeClr>
                </a:solidFill>
                <a:latin typeface="Verdana"/>
                <a:cs typeface="Verdana"/>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100">
                <a:solidFill>
                  <a:schemeClr val="tx1">
                    <a:tint val="75000"/>
                  </a:schemeClr>
                </a:solidFill>
                <a:latin typeface="Verdana"/>
                <a:cs typeface="Verdana"/>
              </a:defRPr>
            </a:lvl1pPr>
          </a:lstStyle>
          <a:p>
            <a:fld id="{82435188-E640-4B2B-A4E5-9817FAA18D82}" type="slidenum">
              <a:rPr lang="en-US" smtClean="0"/>
              <a:pPr/>
              <a:t>‹#›</a:t>
            </a:fld>
            <a:endParaRPr lang="en-US" dirty="0"/>
          </a:p>
        </p:txBody>
      </p:sp>
    </p:spTree>
    <p:extLst>
      <p:ext uri="{BB962C8B-B14F-4D97-AF65-F5344CB8AC3E}">
        <p14:creationId xmlns:p14="http://schemas.microsoft.com/office/powerpoint/2010/main" val="3027797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600" kern="1200">
          <a:solidFill>
            <a:srgbClr val="FF9900"/>
          </a:solidFill>
          <a:latin typeface="Verdana"/>
          <a:ea typeface="+mj-ea"/>
          <a:cs typeface="Verdana"/>
        </a:defRPr>
      </a:lvl1pPr>
    </p:titleStyle>
    <p:bodyStyle>
      <a:lvl1pPr marL="342900" indent="-342900" algn="l" defTabSz="914400" rtl="0" eaLnBrk="1" latinLnBrk="0" hangingPunct="1">
        <a:spcBef>
          <a:spcPct val="20000"/>
        </a:spcBef>
        <a:buFont typeface="Arial" pitchFamily="34" charset="0"/>
        <a:buChar char="•"/>
        <a:defRPr sz="2400" kern="1200">
          <a:solidFill>
            <a:schemeClr val="accent3">
              <a:lumMod val="20000"/>
              <a:lumOff val="80000"/>
            </a:schemeClr>
          </a:solidFill>
          <a:latin typeface="Verdana"/>
          <a:ea typeface="+mn-ea"/>
          <a:cs typeface="Verdana"/>
        </a:defRPr>
      </a:lvl1pPr>
      <a:lvl2pPr marL="742950" indent="-285750" algn="l" defTabSz="914400" rtl="0" eaLnBrk="1" latinLnBrk="0" hangingPunct="1">
        <a:spcBef>
          <a:spcPct val="20000"/>
        </a:spcBef>
        <a:buFont typeface="Arial" pitchFamily="34" charset="0"/>
        <a:buChar char="–"/>
        <a:defRPr sz="2000" kern="1200">
          <a:solidFill>
            <a:schemeClr val="accent3">
              <a:lumMod val="20000"/>
              <a:lumOff val="80000"/>
            </a:schemeClr>
          </a:solidFill>
          <a:latin typeface="Verdana"/>
          <a:ea typeface="+mn-ea"/>
          <a:cs typeface="Verdana"/>
        </a:defRPr>
      </a:lvl2pPr>
      <a:lvl3pPr marL="1143000" indent="-228600" algn="l" defTabSz="914400" rtl="0" eaLnBrk="1" latinLnBrk="0" hangingPunct="1">
        <a:spcBef>
          <a:spcPct val="20000"/>
        </a:spcBef>
        <a:buFont typeface="Arial" pitchFamily="34" charset="0"/>
        <a:buChar char="•"/>
        <a:defRPr sz="1800" kern="1200">
          <a:solidFill>
            <a:schemeClr val="accent3">
              <a:lumMod val="20000"/>
              <a:lumOff val="80000"/>
            </a:schemeClr>
          </a:solidFill>
          <a:latin typeface="Verdana"/>
          <a:ea typeface="+mn-ea"/>
          <a:cs typeface="Verdana"/>
        </a:defRPr>
      </a:lvl3pPr>
      <a:lvl4pPr marL="1600200" indent="-228600" algn="l" defTabSz="914400" rtl="0" eaLnBrk="1" latinLnBrk="0" hangingPunct="1">
        <a:spcBef>
          <a:spcPct val="20000"/>
        </a:spcBef>
        <a:buFont typeface="Arial" pitchFamily="34" charset="0"/>
        <a:buChar char="–"/>
        <a:defRPr sz="1600" kern="1200">
          <a:solidFill>
            <a:schemeClr val="accent3">
              <a:lumMod val="20000"/>
              <a:lumOff val="80000"/>
            </a:schemeClr>
          </a:solidFill>
          <a:latin typeface="Verdana"/>
          <a:ea typeface="+mn-ea"/>
          <a:cs typeface="Verdana"/>
        </a:defRPr>
      </a:lvl4pPr>
      <a:lvl5pPr marL="2057400" indent="-228600" algn="l" defTabSz="914400" rtl="0" eaLnBrk="1" latinLnBrk="0" hangingPunct="1">
        <a:spcBef>
          <a:spcPct val="20000"/>
        </a:spcBef>
        <a:buFont typeface="Arial" pitchFamily="34" charset="0"/>
        <a:buChar char="»"/>
        <a:defRPr sz="1600" kern="1200">
          <a:solidFill>
            <a:schemeClr val="accent3">
              <a:lumMod val="20000"/>
              <a:lumOff val="80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microsoft.com/office/2007/relationships/hdphoto" Target="../media/hdphoto1.wdp"/><Relationship Id="rId6" Type="http://schemas.openxmlformats.org/officeDocument/2006/relationships/image" Target="../media/image3.png"/><Relationship Id="rId7" Type="http://schemas.microsoft.com/office/2007/relationships/hdphoto" Target="../media/hdphoto2.wdp"/><Relationship Id="rId8" Type="http://schemas.openxmlformats.org/officeDocument/2006/relationships/image" Target="../media/image4.png"/><Relationship Id="rId9"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5" Type="http://schemas.openxmlformats.org/officeDocument/2006/relationships/image" Target="../media/image22.jpeg"/><Relationship Id="rId6" Type="http://schemas.openxmlformats.org/officeDocument/2006/relationships/image" Target="../media/image23.png"/><Relationship Id="rId7"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image" Target="../media/image24.png"/><Relationship Id="rId5" Type="http://schemas.openxmlformats.org/officeDocument/2006/relationships/image" Target="../media/image25.png"/><Relationship Id="rId6" Type="http://schemas.microsoft.com/office/2007/relationships/hdphoto" Target="../media/hdphoto10.wdp"/><Relationship Id="rId7" Type="http://schemas.openxmlformats.org/officeDocument/2006/relationships/image" Target="../media/image26.png"/><Relationship Id="rId8" Type="http://schemas.microsoft.com/office/2007/relationships/hdphoto" Target="../media/hdphoto11.wdp"/><Relationship Id="rId9" Type="http://schemas.openxmlformats.org/officeDocument/2006/relationships/image" Target="../media/image27.png"/><Relationship Id="rId10" Type="http://schemas.microsoft.com/office/2007/relationships/hdphoto" Target="../media/hdphoto12.wdp"/><Relationship Id="rId11" Type="http://schemas.openxmlformats.org/officeDocument/2006/relationships/image" Target="../media/image28.png"/><Relationship Id="rId12" Type="http://schemas.microsoft.com/office/2007/relationships/hdphoto" Target="../media/hdphoto13.wdp"/><Relationship Id="rId13" Type="http://schemas.openxmlformats.org/officeDocument/2006/relationships/image" Target="../media/image30.png"/><Relationship Id="rId14" Type="http://schemas.microsoft.com/office/2007/relationships/hdphoto" Target="../media/hdphoto14.wdp"/><Relationship Id="rId15" Type="http://schemas.openxmlformats.org/officeDocument/2006/relationships/image" Target="../media/image31.png"/><Relationship Id="rId16" Type="http://schemas.microsoft.com/office/2007/relationships/hdphoto" Target="../media/hdphoto15.wdp"/><Relationship Id="rId17" Type="http://schemas.openxmlformats.org/officeDocument/2006/relationships/image" Target="../media/image32.png"/><Relationship Id="rId18" Type="http://schemas.microsoft.com/office/2007/relationships/hdphoto" Target="../media/hdphoto16.wdp"/><Relationship Id="rId19" Type="http://schemas.openxmlformats.org/officeDocument/2006/relationships/image" Target="../media/image33.png"/><Relationship Id="rId30" Type="http://schemas.microsoft.com/office/2007/relationships/hdphoto" Target="../media/hdphoto22.wdp"/><Relationship Id="rId31" Type="http://schemas.openxmlformats.org/officeDocument/2006/relationships/image" Target="../media/image39.png"/><Relationship Id="rId32" Type="http://schemas.microsoft.com/office/2007/relationships/hdphoto" Target="../media/hdphoto23.wdp"/><Relationship Id="rId33" Type="http://schemas.openxmlformats.org/officeDocument/2006/relationships/image" Target="../media/image40.png"/><Relationship Id="rId34" Type="http://schemas.microsoft.com/office/2007/relationships/hdphoto" Target="../media/hdphoto24.wdp"/><Relationship Id="rId35" Type="http://schemas.openxmlformats.org/officeDocument/2006/relationships/image" Target="../media/image41.png"/><Relationship Id="rId36" Type="http://schemas.microsoft.com/office/2007/relationships/hdphoto" Target="../media/hdphoto25.wdp"/><Relationship Id="rId37" Type="http://schemas.openxmlformats.org/officeDocument/2006/relationships/image" Target="../media/image42.png"/><Relationship Id="rId38" Type="http://schemas.microsoft.com/office/2007/relationships/hdphoto" Target="../media/hdphoto26.wdp"/><Relationship Id="rId39" Type="http://schemas.openxmlformats.org/officeDocument/2006/relationships/image" Target="../media/image43.png"/><Relationship Id="rId50" Type="http://schemas.microsoft.com/office/2007/relationships/hdphoto" Target="../media/hdphoto32.wdp"/><Relationship Id="rId51" Type="http://schemas.openxmlformats.org/officeDocument/2006/relationships/image" Target="../media/image49.png"/><Relationship Id="rId52" Type="http://schemas.microsoft.com/office/2007/relationships/hdphoto" Target="../media/hdphoto33.wdp"/><Relationship Id="rId53" Type="http://schemas.openxmlformats.org/officeDocument/2006/relationships/image" Target="../media/image50.png"/><Relationship Id="rId54" Type="http://schemas.microsoft.com/office/2007/relationships/hdphoto" Target="../media/hdphoto34.wdp"/><Relationship Id="rId55" Type="http://schemas.openxmlformats.org/officeDocument/2006/relationships/image" Target="../media/image51.png"/><Relationship Id="rId56" Type="http://schemas.microsoft.com/office/2007/relationships/hdphoto" Target="../media/hdphoto35.wdp"/><Relationship Id="rId57" Type="http://schemas.openxmlformats.org/officeDocument/2006/relationships/image" Target="../media/image52.png"/><Relationship Id="rId58" Type="http://schemas.microsoft.com/office/2007/relationships/hdphoto" Target="../media/hdphoto36.wdp"/><Relationship Id="rId59" Type="http://schemas.openxmlformats.org/officeDocument/2006/relationships/image" Target="../media/image53.png"/><Relationship Id="rId70" Type="http://schemas.microsoft.com/office/2007/relationships/hdphoto" Target="../media/hdphoto42.wdp"/><Relationship Id="rId71" Type="http://schemas.openxmlformats.org/officeDocument/2006/relationships/image" Target="../media/image59.png"/><Relationship Id="rId72" Type="http://schemas.microsoft.com/office/2007/relationships/hdphoto" Target="../media/hdphoto43.wdp"/><Relationship Id="rId73" Type="http://schemas.openxmlformats.org/officeDocument/2006/relationships/image" Target="../media/image60.png"/><Relationship Id="rId74" Type="http://schemas.microsoft.com/office/2007/relationships/hdphoto" Target="../media/hdphoto44.wdp"/><Relationship Id="rId75" Type="http://schemas.openxmlformats.org/officeDocument/2006/relationships/image" Target="../media/image61.png"/><Relationship Id="rId76" Type="http://schemas.microsoft.com/office/2007/relationships/hdphoto" Target="../media/hdphoto45.wdp"/><Relationship Id="rId77" Type="http://schemas.openxmlformats.org/officeDocument/2006/relationships/image" Target="../media/image62.png"/><Relationship Id="rId78" Type="http://schemas.microsoft.com/office/2007/relationships/hdphoto" Target="../media/hdphoto46.wdp"/><Relationship Id="rId79" Type="http://schemas.openxmlformats.org/officeDocument/2006/relationships/image" Target="../media/image63.png"/><Relationship Id="rId90" Type="http://schemas.microsoft.com/office/2007/relationships/hdphoto" Target="../media/hdphoto52.wdp"/><Relationship Id="rId91" Type="http://schemas.openxmlformats.org/officeDocument/2006/relationships/image" Target="../media/image69.png"/><Relationship Id="rId92" Type="http://schemas.microsoft.com/office/2007/relationships/hdphoto" Target="../media/hdphoto53.wdp"/><Relationship Id="rId93" Type="http://schemas.openxmlformats.org/officeDocument/2006/relationships/image" Target="../media/image70.png"/><Relationship Id="rId94" Type="http://schemas.microsoft.com/office/2007/relationships/hdphoto" Target="../media/hdphoto54.wdp"/><Relationship Id="rId95" Type="http://schemas.openxmlformats.org/officeDocument/2006/relationships/image" Target="../media/image5.png"/><Relationship Id="rId20" Type="http://schemas.microsoft.com/office/2007/relationships/hdphoto" Target="../media/hdphoto17.wdp"/><Relationship Id="rId21" Type="http://schemas.openxmlformats.org/officeDocument/2006/relationships/image" Target="../media/image34.png"/><Relationship Id="rId22" Type="http://schemas.microsoft.com/office/2007/relationships/hdphoto" Target="../media/hdphoto18.wdp"/><Relationship Id="rId23" Type="http://schemas.openxmlformats.org/officeDocument/2006/relationships/image" Target="../media/image35.png"/><Relationship Id="rId24" Type="http://schemas.microsoft.com/office/2007/relationships/hdphoto" Target="../media/hdphoto19.wdp"/><Relationship Id="rId25" Type="http://schemas.openxmlformats.org/officeDocument/2006/relationships/image" Target="../media/image36.png"/><Relationship Id="rId26" Type="http://schemas.microsoft.com/office/2007/relationships/hdphoto" Target="../media/hdphoto20.wdp"/><Relationship Id="rId27" Type="http://schemas.openxmlformats.org/officeDocument/2006/relationships/image" Target="../media/image37.png"/><Relationship Id="rId28" Type="http://schemas.microsoft.com/office/2007/relationships/hdphoto" Target="../media/hdphoto21.wdp"/><Relationship Id="rId29" Type="http://schemas.openxmlformats.org/officeDocument/2006/relationships/image" Target="../media/image38.png"/><Relationship Id="rId40" Type="http://schemas.microsoft.com/office/2007/relationships/hdphoto" Target="../media/hdphoto27.wdp"/><Relationship Id="rId41" Type="http://schemas.openxmlformats.org/officeDocument/2006/relationships/image" Target="../media/image44.png"/><Relationship Id="rId42" Type="http://schemas.microsoft.com/office/2007/relationships/hdphoto" Target="../media/hdphoto28.wdp"/><Relationship Id="rId43" Type="http://schemas.openxmlformats.org/officeDocument/2006/relationships/image" Target="../media/image45.png"/><Relationship Id="rId44" Type="http://schemas.microsoft.com/office/2007/relationships/hdphoto" Target="../media/hdphoto29.wdp"/><Relationship Id="rId45" Type="http://schemas.openxmlformats.org/officeDocument/2006/relationships/image" Target="../media/image46.png"/><Relationship Id="rId46" Type="http://schemas.microsoft.com/office/2007/relationships/hdphoto" Target="../media/hdphoto30.wdp"/><Relationship Id="rId47" Type="http://schemas.openxmlformats.org/officeDocument/2006/relationships/image" Target="../media/image47.png"/><Relationship Id="rId48" Type="http://schemas.microsoft.com/office/2007/relationships/hdphoto" Target="../media/hdphoto31.wdp"/><Relationship Id="rId49" Type="http://schemas.openxmlformats.org/officeDocument/2006/relationships/image" Target="../media/image48.png"/><Relationship Id="rId60" Type="http://schemas.microsoft.com/office/2007/relationships/hdphoto" Target="../media/hdphoto37.wdp"/><Relationship Id="rId61" Type="http://schemas.openxmlformats.org/officeDocument/2006/relationships/image" Target="../media/image54.png"/><Relationship Id="rId62" Type="http://schemas.microsoft.com/office/2007/relationships/hdphoto" Target="../media/hdphoto38.wdp"/><Relationship Id="rId63" Type="http://schemas.openxmlformats.org/officeDocument/2006/relationships/image" Target="../media/image55.png"/><Relationship Id="rId64" Type="http://schemas.microsoft.com/office/2007/relationships/hdphoto" Target="../media/hdphoto39.wdp"/><Relationship Id="rId65" Type="http://schemas.openxmlformats.org/officeDocument/2006/relationships/image" Target="../media/image56.png"/><Relationship Id="rId66" Type="http://schemas.microsoft.com/office/2007/relationships/hdphoto" Target="../media/hdphoto40.wdp"/><Relationship Id="rId67" Type="http://schemas.openxmlformats.org/officeDocument/2006/relationships/image" Target="../media/image57.png"/><Relationship Id="rId68" Type="http://schemas.microsoft.com/office/2007/relationships/hdphoto" Target="../media/hdphoto41.wdp"/><Relationship Id="rId69" Type="http://schemas.openxmlformats.org/officeDocument/2006/relationships/image" Target="../media/image58.png"/><Relationship Id="rId80" Type="http://schemas.microsoft.com/office/2007/relationships/hdphoto" Target="../media/hdphoto47.wdp"/><Relationship Id="rId81" Type="http://schemas.openxmlformats.org/officeDocument/2006/relationships/image" Target="../media/image64.png"/><Relationship Id="rId82" Type="http://schemas.microsoft.com/office/2007/relationships/hdphoto" Target="../media/hdphoto48.wdp"/><Relationship Id="rId83" Type="http://schemas.openxmlformats.org/officeDocument/2006/relationships/image" Target="../media/image65.png"/><Relationship Id="rId84" Type="http://schemas.microsoft.com/office/2007/relationships/hdphoto" Target="../media/hdphoto49.wdp"/><Relationship Id="rId85" Type="http://schemas.openxmlformats.org/officeDocument/2006/relationships/image" Target="../media/image66.png"/><Relationship Id="rId86" Type="http://schemas.microsoft.com/office/2007/relationships/hdphoto" Target="../media/hdphoto50.wdp"/><Relationship Id="rId87" Type="http://schemas.openxmlformats.org/officeDocument/2006/relationships/image" Target="../media/image67.png"/><Relationship Id="rId88" Type="http://schemas.microsoft.com/office/2007/relationships/hdphoto" Target="../media/hdphoto51.wdp"/><Relationship Id="rId89"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00.png"/><Relationship Id="rId4" Type="http://schemas.openxmlformats.org/officeDocument/2006/relationships/image" Target="../media/image710.png"/><Relationship Id="rId5" Type="http://schemas.openxmlformats.org/officeDocument/2006/relationships/image" Target="../media/image72.png"/><Relationship Id="rId6" Type="http://schemas.openxmlformats.org/officeDocument/2006/relationships/image" Target="../media/image83.png"/><Relationship Id="rId10" Type="http://schemas.openxmlformats.org/officeDocument/2006/relationships/image" Target="../media/image78.png"/><Relationship Id="rId8" Type="http://schemas.openxmlformats.org/officeDocument/2006/relationships/image" Target="../media/image85.png"/><Relationship Id="rId9" Type="http://schemas.openxmlformats.org/officeDocument/2006/relationships/image" Target="../media/image77.png"/><Relationship Id="rId11" Type="http://schemas.openxmlformats.org/officeDocument/2006/relationships/image" Target="../media/image79.png"/><Relationship Id="rId12"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90.png"/><Relationship Id="rId5" Type="http://schemas.openxmlformats.org/officeDocument/2006/relationships/image" Target="../media/image82.pn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40.png"/><Relationship Id="rId4" Type="http://schemas.openxmlformats.org/officeDocument/2006/relationships/image" Target="../media/image71.png"/><Relationship Id="rId5" Type="http://schemas.microsoft.com/office/2007/relationships/hdphoto" Target="../media/hdphoto55.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1" Type="http://schemas.openxmlformats.org/officeDocument/2006/relationships/image" Target="../media/image87.png"/><Relationship Id="rId22"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9" Type="http://schemas.microsoft.com/office/2007/relationships/hdphoto" Target="../media/hdphoto57.wdp"/><Relationship Id="rId20" Type="http://schemas.openxmlformats.org/officeDocument/2006/relationships/image" Target="../media/image94.png"/><Relationship Id="rId21" Type="http://schemas.microsoft.com/office/2007/relationships/hdphoto" Target="../media/hdphoto62.wdp"/><Relationship Id="rId22" Type="http://schemas.openxmlformats.org/officeDocument/2006/relationships/image" Target="../media/image95.png"/><Relationship Id="rId23" Type="http://schemas.microsoft.com/office/2007/relationships/hdphoto" Target="../media/hdphoto63.wdp"/><Relationship Id="rId24" Type="http://schemas.openxmlformats.org/officeDocument/2006/relationships/image" Target="../media/image96.png"/><Relationship Id="rId25" Type="http://schemas.microsoft.com/office/2007/relationships/hdphoto" Target="../media/hdphoto64.wdp"/><Relationship Id="rId10" Type="http://schemas.openxmlformats.org/officeDocument/2006/relationships/image" Target="../media/image86.png"/><Relationship Id="rId11" Type="http://schemas.microsoft.com/office/2007/relationships/hdphoto" Target="../media/hdphoto55.wdp"/><Relationship Id="rId12" Type="http://schemas.openxmlformats.org/officeDocument/2006/relationships/image" Target="../media/image89.png"/><Relationship Id="rId13" Type="http://schemas.microsoft.com/office/2007/relationships/hdphoto" Target="../media/hdphoto58.wdp"/><Relationship Id="rId14" Type="http://schemas.openxmlformats.org/officeDocument/2006/relationships/image" Target="../media/image91.png"/><Relationship Id="rId15" Type="http://schemas.microsoft.com/office/2007/relationships/hdphoto" Target="../media/hdphoto59.wdp"/><Relationship Id="rId16" Type="http://schemas.openxmlformats.org/officeDocument/2006/relationships/image" Target="../media/image92.png"/><Relationship Id="rId17" Type="http://schemas.microsoft.com/office/2007/relationships/hdphoto" Target="../media/hdphoto60.wdp"/><Relationship Id="rId18" Type="http://schemas.openxmlformats.org/officeDocument/2006/relationships/image" Target="../media/image93.png"/><Relationship Id="rId19" Type="http://schemas.microsoft.com/office/2007/relationships/hdphoto" Target="../media/hdphoto61.wdp"/><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7.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microsoft.com/office/2007/relationships/hdphoto" Target="../media/hdphoto56.wdp"/><Relationship Id="rId8"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07.png"/><Relationship Id="rId5" Type="http://schemas.openxmlformats.org/officeDocument/2006/relationships/image" Target="../media/image21.png"/><Relationship Id="rId6" Type="http://schemas.microsoft.com/office/2007/relationships/hdphoto" Target="../media/hdphoto8.wdp"/><Relationship Id="rId7"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9.png"/><Relationship Id="rId12" Type="http://schemas.microsoft.com/office/2007/relationships/hdphoto" Target="../media/hdphoto7.wdp"/><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2.xml"/><Relationship Id="rId4" Type="http://schemas.openxmlformats.org/officeDocument/2006/relationships/image" Target="../media/image5.png"/><Relationship Id="rId5" Type="http://schemas.openxmlformats.org/officeDocument/2006/relationships/image" Target="../media/image6.png"/><Relationship Id="rId6" Type="http://schemas.microsoft.com/office/2007/relationships/hdphoto" Target="../media/hdphoto4.wdp"/><Relationship Id="rId7" Type="http://schemas.openxmlformats.org/officeDocument/2006/relationships/image" Target="../media/image7.png"/><Relationship Id="rId8" Type="http://schemas.microsoft.com/office/2007/relationships/hdphoto" Target="../media/hdphoto5.wdp"/><Relationship Id="rId9" Type="http://schemas.openxmlformats.org/officeDocument/2006/relationships/image" Target="../media/image8.png"/><Relationship Id="rId10"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113.png"/><Relationship Id="rId12" Type="http://schemas.microsoft.com/office/2007/relationships/hdphoto" Target="../media/hdphoto68.wdp"/><Relationship Id="rId13" Type="http://schemas.openxmlformats.org/officeDocument/2006/relationships/image" Target="../media/image114.png"/><Relationship Id="rId14" Type="http://schemas.microsoft.com/office/2007/relationships/hdphoto" Target="../media/hdphoto69.wdp"/><Relationship Id="rId15" Type="http://schemas.openxmlformats.org/officeDocument/2006/relationships/image" Target="../media/image115.png"/><Relationship Id="rId16" Type="http://schemas.microsoft.com/office/2007/relationships/hdphoto" Target="../media/hdphoto70.wdp"/><Relationship Id="rId17" Type="http://schemas.openxmlformats.org/officeDocument/2006/relationships/image" Target="../media/image116.png"/><Relationship Id="rId18" Type="http://schemas.microsoft.com/office/2007/relationships/hdphoto" Target="../media/hdphoto71.wdp"/><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6.png"/><Relationship Id="rId4" Type="http://schemas.microsoft.com/office/2007/relationships/hdphoto" Target="../media/hdphoto65.wdp"/><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microsoft.com/office/2007/relationships/hdphoto" Target="../media/hdphoto66.wdp"/><Relationship Id="rId9" Type="http://schemas.openxmlformats.org/officeDocument/2006/relationships/image" Target="../media/image112.png"/><Relationship Id="rId10" Type="http://schemas.microsoft.com/office/2007/relationships/hdphoto" Target="../media/hdphoto67.wdp"/></Relationships>
</file>

<file path=ppt/slides/_rels/slide22.xml.rels><?xml version="1.0" encoding="UTF-8" standalone="yes"?>
<Relationships xmlns="http://schemas.openxmlformats.org/package/2006/relationships"><Relationship Id="rId11" Type="http://schemas.openxmlformats.org/officeDocument/2006/relationships/image" Target="../media/image112.png"/><Relationship Id="rId12" Type="http://schemas.microsoft.com/office/2007/relationships/hdphoto" Target="../media/hdphoto67.wdp"/><Relationship Id="rId13" Type="http://schemas.openxmlformats.org/officeDocument/2006/relationships/image" Target="../media/image119.png"/><Relationship Id="rId14" Type="http://schemas.microsoft.com/office/2007/relationships/hdphoto" Target="../media/hdphoto74.wdp"/><Relationship Id="rId15" Type="http://schemas.openxmlformats.org/officeDocument/2006/relationships/image" Target="../media/image120.png"/><Relationship Id="rId16" Type="http://schemas.microsoft.com/office/2007/relationships/hdphoto" Target="../media/hdphoto75.wdp"/><Relationship Id="rId17" Type="http://schemas.openxmlformats.org/officeDocument/2006/relationships/image" Target="../media/image116.png"/><Relationship Id="rId18" Type="http://schemas.microsoft.com/office/2007/relationships/hdphoto" Target="../media/hdphoto71.wdp"/><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7.png"/><Relationship Id="rId4" Type="http://schemas.microsoft.com/office/2007/relationships/hdphoto" Target="../media/hdphoto72.wdp"/><Relationship Id="rId5" Type="http://schemas.openxmlformats.org/officeDocument/2006/relationships/image" Target="../media/image118.png"/><Relationship Id="rId6" Type="http://schemas.microsoft.com/office/2007/relationships/hdphoto" Target="../media/hdphoto73.wdp"/><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microsoft.com/office/2007/relationships/hdphoto" Target="../media/hdphoto66.wdp"/></Relationships>
</file>

<file path=ppt/slides/_rels/slide23.xml.rels><?xml version="1.0" encoding="UTF-8" standalone="yes"?>
<Relationships xmlns="http://schemas.openxmlformats.org/package/2006/relationships"><Relationship Id="rId11" Type="http://schemas.openxmlformats.org/officeDocument/2006/relationships/image" Target="../media/image122.png"/><Relationship Id="rId12" Type="http://schemas.microsoft.com/office/2007/relationships/hdphoto" Target="../media/hdphoto77.wdp"/><Relationship Id="rId13" Type="http://schemas.openxmlformats.org/officeDocument/2006/relationships/image" Target="../media/image123.png"/><Relationship Id="rId14" Type="http://schemas.microsoft.com/office/2007/relationships/hdphoto" Target="../media/hdphoto78.wdp"/><Relationship Id="rId15" Type="http://schemas.openxmlformats.org/officeDocument/2006/relationships/image" Target="../media/image124.png"/><Relationship Id="rId16" Type="http://schemas.microsoft.com/office/2007/relationships/hdphoto" Target="../media/hdphoto79.wdp"/><Relationship Id="rId17" Type="http://schemas.openxmlformats.org/officeDocument/2006/relationships/image" Target="../media/image116.png"/><Relationship Id="rId18" Type="http://schemas.microsoft.com/office/2007/relationships/hdphoto" Target="../media/hdphoto71.wdp"/><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1.png"/><Relationship Id="rId4" Type="http://schemas.microsoft.com/office/2007/relationships/hdphoto" Target="../media/hdphoto76.wdp"/><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microsoft.com/office/2007/relationships/hdphoto" Target="../media/hdphoto66.wdp"/><Relationship Id="rId9" Type="http://schemas.openxmlformats.org/officeDocument/2006/relationships/image" Target="../media/image112.png"/><Relationship Id="rId10" Type="http://schemas.microsoft.com/office/2007/relationships/hdphoto" Target="../media/hdphoto67.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116.png"/><Relationship Id="rId12" Type="http://schemas.microsoft.com/office/2007/relationships/hdphoto" Target="../media/hdphoto71.wdp"/><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2.png"/><Relationship Id="rId10" Type="http://schemas.openxmlformats.org/officeDocument/2006/relationships/image" Target="../media/image1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134.png"/><Relationship Id="rId1" Type="http://schemas.microsoft.com/office/2007/relationships/media" Target="../media/media1.avi"/><Relationship Id="rId2" Type="http://schemas.openxmlformats.org/officeDocument/2006/relationships/video" Target="../media/media1.avi"/></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135.png"/><Relationship Id="rId1" Type="http://schemas.microsoft.com/office/2007/relationships/media" Target="../media/media2.avi"/><Relationship Id="rId2" Type="http://schemas.openxmlformats.org/officeDocument/2006/relationships/video" Target="../media/media2.avi"/></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9.png"/><Relationship Id="rId14" Type="http://schemas.openxmlformats.org/officeDocument/2006/relationships/image" Target="../media/image1112.png"/><Relationship Id="rId15" Type="http://schemas.openxmlformats.org/officeDocument/2006/relationships/image" Target="../media/image1011.png"/><Relationship Id="rId16" Type="http://schemas.openxmlformats.org/officeDocument/2006/relationships/image" Target="../media/image13.png"/><Relationship Id="rId17" Type="http://schemas.openxmlformats.org/officeDocument/2006/relationships/image" Target="../media/image18.png"/><Relationship Id="rId1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microsoft.com/office/2007/relationships/hdphoto" Target="../media/hdphoto4.wdp"/><Relationship Id="rId5" Type="http://schemas.openxmlformats.org/officeDocument/2006/relationships/image" Target="../media/image7.png"/><Relationship Id="rId6" Type="http://schemas.microsoft.com/office/2007/relationships/hdphoto" Target="../media/hdphoto5.wdp"/><Relationship Id="rId7" Type="http://schemas.openxmlformats.org/officeDocument/2006/relationships/image" Target="../media/image8.png"/><Relationship Id="rId8" Type="http://schemas.microsoft.com/office/2007/relationships/hdphoto" Target="../media/hdphoto6.wdp"/><Relationship Id="rId9" Type="http://schemas.openxmlformats.org/officeDocument/2006/relationships/image" Target="../media/image16.png"/><Relationship Id="rId10" Type="http://schemas.openxmlformats.org/officeDocument/2006/relationships/image" Target="../media/image10.png"/></Relationships>
</file>

<file path=ppt/slides/_rels/slide30.xml.rels><?xml version="1.0" encoding="UTF-8" standalone="yes"?>
<Relationships xmlns="http://schemas.openxmlformats.org/package/2006/relationships"><Relationship Id="rId13" Type="http://schemas.microsoft.com/office/2007/relationships/hdphoto" Target="../media/hdphoto51.wdp"/><Relationship Id="rId14" Type="http://schemas.openxmlformats.org/officeDocument/2006/relationships/image" Target="../media/image44.png"/><Relationship Id="rId15" Type="http://schemas.microsoft.com/office/2007/relationships/hdphoto" Target="../media/hdphoto28.wdp"/><Relationship Id="rId16" Type="http://schemas.openxmlformats.org/officeDocument/2006/relationships/image" Target="../media/image45.png"/><Relationship Id="rId17" Type="http://schemas.microsoft.com/office/2007/relationships/hdphoto" Target="../media/hdphoto29.wdp"/><Relationship Id="rId18" Type="http://schemas.openxmlformats.org/officeDocument/2006/relationships/image" Target="../media/image51.png"/><Relationship Id="rId19" Type="http://schemas.microsoft.com/office/2007/relationships/hdphoto" Target="../media/hdphoto35.wdp"/><Relationship Id="rId50" Type="http://schemas.openxmlformats.org/officeDocument/2006/relationships/image" Target="../media/image137.png"/><Relationship Id="rId51" Type="http://schemas.openxmlformats.org/officeDocument/2006/relationships/image" Target="../media/image163.png"/><Relationship Id="rId52" Type="http://schemas.openxmlformats.org/officeDocument/2006/relationships/image" Target="../media/image138.png"/><Relationship Id="rId53" Type="http://schemas.microsoft.com/office/2007/relationships/hdphoto" Target="../media/hdphoto80.wdp"/><Relationship Id="rId54" Type="http://schemas.openxmlformats.org/officeDocument/2006/relationships/image" Target="../media/image139.png"/><Relationship Id="rId55" Type="http://schemas.openxmlformats.org/officeDocument/2006/relationships/image" Target="../media/image141.png"/><Relationship Id="rId56" Type="http://schemas.microsoft.com/office/2007/relationships/hdphoto" Target="../media/hdphoto81.wdp"/><Relationship Id="rId57" Type="http://schemas.openxmlformats.org/officeDocument/2006/relationships/image" Target="../media/image166.png"/><Relationship Id="rId58" Type="http://schemas.openxmlformats.org/officeDocument/2006/relationships/image" Target="../media/image167.png"/><Relationship Id="rId40" Type="http://schemas.openxmlformats.org/officeDocument/2006/relationships/image" Target="../media/image69.png"/><Relationship Id="rId41" Type="http://schemas.microsoft.com/office/2007/relationships/hdphoto" Target="../media/hdphoto53.wdp"/><Relationship Id="rId42" Type="http://schemas.openxmlformats.org/officeDocument/2006/relationships/image" Target="../media/image32.png"/><Relationship Id="rId43" Type="http://schemas.microsoft.com/office/2007/relationships/hdphoto" Target="../media/hdphoto16.wdp"/><Relationship Id="rId44" Type="http://schemas.openxmlformats.org/officeDocument/2006/relationships/image" Target="../media/image50.png"/><Relationship Id="rId45" Type="http://schemas.microsoft.com/office/2007/relationships/hdphoto" Target="../media/hdphoto34.wdp"/><Relationship Id="rId46" Type="http://schemas.openxmlformats.org/officeDocument/2006/relationships/image" Target="../media/image55.png"/><Relationship Id="rId47" Type="http://schemas.microsoft.com/office/2007/relationships/hdphoto" Target="../media/hdphoto39.wdp"/><Relationship Id="rId48" Type="http://schemas.openxmlformats.org/officeDocument/2006/relationships/image" Target="../media/image160.png"/><Relationship Id="rId49" Type="http://schemas.openxmlformats.org/officeDocument/2006/relationships/image" Target="../media/image136.jpe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9.png"/><Relationship Id="rId4" Type="http://schemas.openxmlformats.org/officeDocument/2006/relationships/image" Target="../media/image28.png"/><Relationship Id="rId5" Type="http://schemas.microsoft.com/office/2007/relationships/hdphoto" Target="../media/hdphoto13.wdp"/><Relationship Id="rId6" Type="http://schemas.openxmlformats.org/officeDocument/2006/relationships/image" Target="../media/image31.png"/><Relationship Id="rId7" Type="http://schemas.microsoft.com/office/2007/relationships/hdphoto" Target="../media/hdphoto15.wdp"/><Relationship Id="rId8" Type="http://schemas.openxmlformats.org/officeDocument/2006/relationships/image" Target="../media/image36.png"/><Relationship Id="rId9" Type="http://schemas.microsoft.com/office/2007/relationships/hdphoto" Target="../media/hdphoto20.wdp"/><Relationship Id="rId30" Type="http://schemas.openxmlformats.org/officeDocument/2006/relationships/image" Target="../media/image53.png"/><Relationship Id="rId31" Type="http://schemas.microsoft.com/office/2007/relationships/hdphoto" Target="../media/hdphoto37.wdp"/><Relationship Id="rId32" Type="http://schemas.openxmlformats.org/officeDocument/2006/relationships/image" Target="../media/image56.png"/><Relationship Id="rId33" Type="http://schemas.microsoft.com/office/2007/relationships/hdphoto" Target="../media/hdphoto40.wdp"/><Relationship Id="rId34" Type="http://schemas.openxmlformats.org/officeDocument/2006/relationships/image" Target="../media/image59.png"/><Relationship Id="rId35" Type="http://schemas.microsoft.com/office/2007/relationships/hdphoto" Target="../media/hdphoto43.wdp"/><Relationship Id="rId36" Type="http://schemas.openxmlformats.org/officeDocument/2006/relationships/image" Target="../media/image63.png"/><Relationship Id="rId37" Type="http://schemas.microsoft.com/office/2007/relationships/hdphoto" Target="../media/hdphoto47.wdp"/><Relationship Id="rId38" Type="http://schemas.openxmlformats.org/officeDocument/2006/relationships/image" Target="../media/image64.png"/><Relationship Id="rId39" Type="http://schemas.microsoft.com/office/2007/relationships/hdphoto" Target="../media/hdphoto48.wdp"/><Relationship Id="rId20" Type="http://schemas.openxmlformats.org/officeDocument/2006/relationships/image" Target="../media/image60.png"/><Relationship Id="rId21" Type="http://schemas.microsoft.com/office/2007/relationships/hdphoto" Target="../media/hdphoto44.wdp"/><Relationship Id="rId22" Type="http://schemas.openxmlformats.org/officeDocument/2006/relationships/image" Target="../media/image70.png"/><Relationship Id="rId23" Type="http://schemas.microsoft.com/office/2007/relationships/hdphoto" Target="../media/hdphoto54.wdp"/><Relationship Id="rId24" Type="http://schemas.openxmlformats.org/officeDocument/2006/relationships/image" Target="../media/image40.png"/><Relationship Id="rId25" Type="http://schemas.microsoft.com/office/2007/relationships/hdphoto" Target="../media/hdphoto24.wdp"/><Relationship Id="rId26" Type="http://schemas.openxmlformats.org/officeDocument/2006/relationships/image" Target="../media/image48.png"/><Relationship Id="rId27" Type="http://schemas.microsoft.com/office/2007/relationships/hdphoto" Target="../media/hdphoto32.wdp"/><Relationship Id="rId28" Type="http://schemas.openxmlformats.org/officeDocument/2006/relationships/image" Target="../media/image52.png"/><Relationship Id="rId29" Type="http://schemas.microsoft.com/office/2007/relationships/hdphoto" Target="../media/hdphoto36.wdp"/><Relationship Id="rId10" Type="http://schemas.openxmlformats.org/officeDocument/2006/relationships/image" Target="../media/image65.png"/><Relationship Id="rId11" Type="http://schemas.microsoft.com/office/2007/relationships/hdphoto" Target="../media/hdphoto49.wdp"/><Relationship Id="rId12" Type="http://schemas.openxmlformats.org/officeDocument/2006/relationships/image" Target="../media/image67.png"/></Relationships>
</file>

<file path=ppt/slides/_rels/slide31.xml.rels><?xml version="1.0" encoding="UTF-8" standalone="yes"?>
<Relationships xmlns="http://schemas.openxmlformats.org/package/2006/relationships"><Relationship Id="rId9" Type="http://schemas.microsoft.com/office/2007/relationships/hdphoto" Target="../media/hdphoto13.wdp"/><Relationship Id="rId20" Type="http://schemas.openxmlformats.org/officeDocument/2006/relationships/image" Target="../media/image1000.png"/><Relationship Id="rId21" Type="http://schemas.openxmlformats.org/officeDocument/2006/relationships/image" Target="../media/image151.emf"/><Relationship Id="rId22" Type="http://schemas.openxmlformats.org/officeDocument/2006/relationships/image" Target="../media/image152.emf"/><Relationship Id="rId23" Type="http://schemas.openxmlformats.org/officeDocument/2006/relationships/image" Target="../media/image153.emf"/><Relationship Id="rId10" Type="http://schemas.openxmlformats.org/officeDocument/2006/relationships/image" Target="../media/image146.png"/><Relationship Id="rId11" Type="http://schemas.microsoft.com/office/2007/relationships/hdphoto" Target="../media/hdphoto15.wdp"/><Relationship Id="rId12" Type="http://schemas.openxmlformats.org/officeDocument/2006/relationships/image" Target="../media/image147.png"/><Relationship Id="rId13" Type="http://schemas.microsoft.com/office/2007/relationships/hdphoto" Target="../media/hdphoto20.wdp"/><Relationship Id="rId14" Type="http://schemas.openxmlformats.org/officeDocument/2006/relationships/image" Target="../media/image148.png"/><Relationship Id="rId15" Type="http://schemas.microsoft.com/office/2007/relationships/hdphoto" Target="../media/hdphoto49.wdp"/><Relationship Id="rId16" Type="http://schemas.openxmlformats.org/officeDocument/2006/relationships/image" Target="../media/image149.png"/><Relationship Id="rId17" Type="http://schemas.microsoft.com/office/2007/relationships/hdphoto" Target="../media/hdphoto51.wdp"/><Relationship Id="rId18" Type="http://schemas.openxmlformats.org/officeDocument/2006/relationships/image" Target="../media/image150.png"/><Relationship Id="rId19" Type="http://schemas.microsoft.com/office/2007/relationships/hdphoto" Target="../media/hdphoto82.wdp"/><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30.xml"/><Relationship Id="rId4" Type="http://schemas.openxmlformats.org/officeDocument/2006/relationships/image" Target="../media/image5.png"/><Relationship Id="rId5" Type="http://schemas.openxmlformats.org/officeDocument/2006/relationships/image" Target="../media/image142.emf"/><Relationship Id="rId6" Type="http://schemas.openxmlformats.org/officeDocument/2006/relationships/image" Target="../media/image143.emf"/><Relationship Id="rId7" Type="http://schemas.openxmlformats.org/officeDocument/2006/relationships/image" Target="../media/image144.emf"/><Relationship Id="rId8" Type="http://schemas.openxmlformats.org/officeDocument/2006/relationships/image" Target="../media/image145.png"/></Relationships>
</file>

<file path=ppt/slides/_rels/slide32.xml.rels><?xml version="1.0" encoding="UTF-8" standalone="yes"?>
<Relationships xmlns="http://schemas.openxmlformats.org/package/2006/relationships"><Relationship Id="rId11" Type="http://schemas.openxmlformats.org/officeDocument/2006/relationships/image" Target="../media/image155.png"/><Relationship Id="rId12" Type="http://schemas.microsoft.com/office/2007/relationships/hdphoto" Target="../media/hdphoto84.wdp"/><Relationship Id="rId13" Type="http://schemas.openxmlformats.org/officeDocument/2006/relationships/image" Target="../media/image156.png"/><Relationship Id="rId14" Type="http://schemas.microsoft.com/office/2007/relationships/hdphoto" Target="../media/hdphoto85.wdp"/><Relationship Id="rId15" Type="http://schemas.openxmlformats.org/officeDocument/2006/relationships/image" Target="../media/image157.png"/><Relationship Id="rId16" Type="http://schemas.microsoft.com/office/2007/relationships/hdphoto" Target="../media/hdphoto86.wdp"/><Relationship Id="rId17" Type="http://schemas.openxmlformats.org/officeDocument/2006/relationships/image" Target="../media/image116.png"/><Relationship Id="rId18" Type="http://schemas.microsoft.com/office/2007/relationships/hdphoto" Target="../media/hdphoto71.wdp"/><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4.png"/><Relationship Id="rId4" Type="http://schemas.microsoft.com/office/2007/relationships/hdphoto" Target="../media/hdphoto83.wdp"/><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microsoft.com/office/2007/relationships/hdphoto" Target="../media/hdphoto66.wdp"/><Relationship Id="rId9" Type="http://schemas.openxmlformats.org/officeDocument/2006/relationships/image" Target="../media/image112.png"/><Relationship Id="rId10" Type="http://schemas.microsoft.com/office/2007/relationships/hdphoto" Target="../media/hdphoto67.wdp"/></Relationships>
</file>

<file path=ppt/slides/_rels/slide33.xml.rels><?xml version="1.0" encoding="UTF-8" standalone="yes"?>
<Relationships xmlns="http://schemas.openxmlformats.org/package/2006/relationships"><Relationship Id="rId9" Type="http://schemas.openxmlformats.org/officeDocument/2006/relationships/image" Target="../media/image156.png"/><Relationship Id="rId20" Type="http://schemas.microsoft.com/office/2007/relationships/hdphoto" Target="../media/hdphoto79.wdp"/><Relationship Id="rId21" Type="http://schemas.openxmlformats.org/officeDocument/2006/relationships/image" Target="../media/image116.png"/><Relationship Id="rId22" Type="http://schemas.microsoft.com/office/2007/relationships/hdphoto" Target="../media/hdphoto71.wdp"/><Relationship Id="rId10" Type="http://schemas.microsoft.com/office/2007/relationships/hdphoto" Target="../media/hdphoto85.wdp"/><Relationship Id="rId11" Type="http://schemas.openxmlformats.org/officeDocument/2006/relationships/image" Target="../media/image157.png"/><Relationship Id="rId12" Type="http://schemas.microsoft.com/office/2007/relationships/hdphoto" Target="../media/hdphoto86.wdp"/><Relationship Id="rId13" Type="http://schemas.openxmlformats.org/officeDocument/2006/relationships/image" Target="../media/image121.png"/><Relationship Id="rId14" Type="http://schemas.microsoft.com/office/2007/relationships/hdphoto" Target="../media/hdphoto76.wdp"/><Relationship Id="rId15" Type="http://schemas.openxmlformats.org/officeDocument/2006/relationships/image" Target="../media/image122.png"/><Relationship Id="rId16" Type="http://schemas.microsoft.com/office/2007/relationships/hdphoto" Target="../media/hdphoto77.wdp"/><Relationship Id="rId17" Type="http://schemas.openxmlformats.org/officeDocument/2006/relationships/image" Target="../media/image123.png"/><Relationship Id="rId18" Type="http://schemas.microsoft.com/office/2007/relationships/hdphoto" Target="../media/hdphoto78.wdp"/><Relationship Id="rId19"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54.png"/><Relationship Id="rId6" Type="http://schemas.microsoft.com/office/2007/relationships/hdphoto" Target="../media/hdphoto83.wdp"/><Relationship Id="rId7" Type="http://schemas.openxmlformats.org/officeDocument/2006/relationships/image" Target="../media/image155.png"/><Relationship Id="rId8" Type="http://schemas.microsoft.com/office/2007/relationships/hdphoto" Target="../media/hdphoto84.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58.png"/><Relationship Id="rId5" Type="http://schemas.openxmlformats.org/officeDocument/2006/relationships/chart" Target="../charts/chart1.xml"/><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4.png"/><Relationship Id="rId9" Type="http://schemas.openxmlformats.org/officeDocument/2006/relationships/image" Target="../media/image165.png"/><Relationship Id="rId10" Type="http://schemas.openxmlformats.org/officeDocument/2006/relationships/image" Target="../media/image168.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10.png"/><Relationship Id="rId4" Type="http://schemas.openxmlformats.org/officeDocument/2006/relationships/image" Target="../media/image1110.png"/><Relationship Id="rId5" Type="http://schemas.openxmlformats.org/officeDocument/2006/relationships/image" Target="../media/image1210.png"/><Relationship Id="rId6" Type="http://schemas.openxmlformats.org/officeDocument/2006/relationships/image" Target="../media/image131.png"/><Relationship Id="rId7" Type="http://schemas.openxmlformats.org/officeDocument/2006/relationships/image" Target="../media/image140.png"/><Relationship Id="rId8" Type="http://schemas.openxmlformats.org/officeDocument/2006/relationships/image" Target="../media/image11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1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5" Type="http://schemas.openxmlformats.org/officeDocument/2006/relationships/image" Target="../media/image20.png"/><Relationship Id="rId6" Type="http://schemas.openxmlformats.org/officeDocument/2006/relationships/image" Target="../media/image21.png"/><Relationship Id="rId7" Type="http://schemas.microsoft.com/office/2007/relationships/hdphoto" Target="../media/hdphoto8.wdp"/><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1057275"/>
            <a:ext cx="9144000" cy="1323439"/>
          </a:xfrm>
          <a:prstGeom prst="rect">
            <a:avLst/>
          </a:prstGeom>
          <a:noFill/>
        </p:spPr>
        <p:txBody>
          <a:bodyPr wrap="square" rtlCol="0">
            <a:spAutoFit/>
          </a:bodyPr>
          <a:lstStyle/>
          <a:p>
            <a:r>
              <a:rPr lang="en-US" sz="3000" dirty="0">
                <a:solidFill>
                  <a:srgbClr val="FF9900"/>
                </a:solidFill>
                <a:latin typeface="Verdana"/>
                <a:cs typeface="Verdana"/>
              </a:rPr>
              <a:t>A Dictionary-based Approach for Estimating Shape and Spatially-Varying Reflectance</a:t>
            </a:r>
          </a:p>
          <a:p>
            <a:pPr algn="ctr"/>
            <a:endParaRPr lang="en-US" sz="2000" dirty="0" smtClean="0">
              <a:solidFill>
                <a:srgbClr val="FF9900"/>
              </a:solidFill>
              <a:latin typeface="Verdana"/>
              <a:cs typeface="Verdana"/>
            </a:endParaRPr>
          </a:p>
        </p:txBody>
      </p:sp>
      <p:sp>
        <p:nvSpPr>
          <p:cNvPr id="3" name="TextBox 2"/>
          <p:cNvSpPr txBox="1"/>
          <p:nvPr/>
        </p:nvSpPr>
        <p:spPr>
          <a:xfrm>
            <a:off x="19050" y="3581400"/>
            <a:ext cx="7543800" cy="400110"/>
          </a:xfrm>
          <a:prstGeom prst="rect">
            <a:avLst/>
          </a:prstGeom>
          <a:noFill/>
        </p:spPr>
        <p:txBody>
          <a:bodyPr wrap="square" rtlCol="0">
            <a:spAutoFit/>
          </a:bodyPr>
          <a:lstStyle/>
          <a:p>
            <a:r>
              <a:rPr lang="en-US" sz="2000" dirty="0" err="1">
                <a:solidFill>
                  <a:schemeClr val="accent3">
                    <a:lumMod val="20000"/>
                    <a:lumOff val="80000"/>
                  </a:schemeClr>
                </a:solidFill>
                <a:latin typeface="Verdana"/>
                <a:cs typeface="Verdana"/>
              </a:rPr>
              <a:t>Zhuo</a:t>
            </a:r>
            <a:r>
              <a:rPr lang="en-US" sz="2000" dirty="0">
                <a:solidFill>
                  <a:schemeClr val="accent3">
                    <a:lumMod val="20000"/>
                    <a:lumOff val="80000"/>
                  </a:schemeClr>
                </a:solidFill>
                <a:latin typeface="Verdana"/>
                <a:cs typeface="Verdana"/>
              </a:rPr>
              <a:t> Hui and </a:t>
            </a:r>
            <a:r>
              <a:rPr lang="en-US" sz="2000" dirty="0" err="1">
                <a:solidFill>
                  <a:schemeClr val="accent3">
                    <a:lumMod val="20000"/>
                    <a:lumOff val="80000"/>
                  </a:schemeClr>
                </a:solidFill>
                <a:latin typeface="Verdana"/>
                <a:cs typeface="Verdana"/>
              </a:rPr>
              <a:t>Aswin</a:t>
            </a:r>
            <a:r>
              <a:rPr lang="en-US" sz="2000" dirty="0">
                <a:solidFill>
                  <a:schemeClr val="accent3">
                    <a:lumMod val="20000"/>
                    <a:lumOff val="80000"/>
                  </a:schemeClr>
                </a:solidFill>
                <a:latin typeface="Verdana"/>
                <a:cs typeface="Verdana"/>
              </a:rPr>
              <a:t> C. </a:t>
            </a:r>
            <a:r>
              <a:rPr lang="en-US" sz="2000" dirty="0" err="1">
                <a:solidFill>
                  <a:schemeClr val="accent3">
                    <a:lumMod val="20000"/>
                    <a:lumOff val="80000"/>
                  </a:schemeClr>
                </a:solidFill>
                <a:latin typeface="Verdana"/>
                <a:cs typeface="Verdana"/>
              </a:rPr>
              <a:t>Sankaranarayanan</a:t>
            </a:r>
            <a:endParaRPr lang="en-US" sz="2000" dirty="0">
              <a:solidFill>
                <a:schemeClr val="accent3">
                  <a:lumMod val="20000"/>
                  <a:lumOff val="80000"/>
                </a:schemeClr>
              </a:solidFill>
              <a:latin typeface="Verdana"/>
              <a:cs typeface="Verdana"/>
            </a:endParaRPr>
          </a:p>
        </p:txBody>
      </p:sp>
      <p:pic>
        <p:nvPicPr>
          <p:cNvPr id="4" name="Picture 6" descr="red990000_footer.ti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2438400"/>
            <a:ext cx="4022638" cy="58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150" y="4062800"/>
            <a:ext cx="4572000" cy="553998"/>
          </a:xfrm>
          <a:prstGeom prst="rect">
            <a:avLst/>
          </a:prstGeom>
        </p:spPr>
        <p:txBody>
          <a:bodyPr>
            <a:spAutoFit/>
          </a:bodyPr>
          <a:lstStyle/>
          <a:p>
            <a:r>
              <a:rPr lang="en-US" sz="1500" dirty="0">
                <a:solidFill>
                  <a:schemeClr val="accent3">
                    <a:lumMod val="20000"/>
                    <a:lumOff val="80000"/>
                  </a:schemeClr>
                </a:solidFill>
                <a:latin typeface="Verdana"/>
                <a:cs typeface="Verdana"/>
              </a:rPr>
              <a:t>Electrical and Computer Engineering</a:t>
            </a:r>
          </a:p>
          <a:p>
            <a:r>
              <a:rPr lang="en-US" sz="1500" dirty="0">
                <a:solidFill>
                  <a:schemeClr val="accent3">
                    <a:lumMod val="20000"/>
                    <a:lumOff val="80000"/>
                  </a:schemeClr>
                </a:solidFill>
                <a:latin typeface="Verdana"/>
                <a:cs typeface="Verdana"/>
              </a:rPr>
              <a:t>Carnegie Mellon University</a:t>
            </a:r>
          </a:p>
        </p:txBody>
      </p:sp>
      <p:pic>
        <p:nvPicPr>
          <p:cNvPr id="6" name="Picture 5"/>
          <p:cNvPicPr>
            <a:picLocks noChangeAspect="1"/>
          </p:cNvPicPr>
          <p:nvPr/>
        </p:nvPicPr>
        <p:blipFill>
          <a:blip r:embed="rId4" cstate="screen">
            <a:extLst>
              <a:ext uri="{BEBA8EAE-BF5A-486C-A8C5-ECC9F3942E4B}">
                <a14:imgProps xmlns:a14="http://schemas.microsoft.com/office/drawing/2010/main">
                  <a14:imgLayer r:embed="rId5">
                    <a14:imgEffect>
                      <a14:backgroundRemoval t="0" b="99200" l="0" r="92963"/>
                    </a14:imgEffect>
                  </a14:imgLayer>
                </a14:imgProps>
              </a:ext>
              <a:ext uri="{28A0092B-C50C-407E-A947-70E740481C1C}">
                <a14:useLocalDpi xmlns:a14="http://schemas.microsoft.com/office/drawing/2010/main"/>
              </a:ext>
            </a:extLst>
          </a:blip>
          <a:stretch>
            <a:fillRect/>
          </a:stretch>
        </p:blipFill>
        <p:spPr>
          <a:xfrm>
            <a:off x="6410325" y="5266925"/>
            <a:ext cx="1451686" cy="1344153"/>
          </a:xfrm>
          <a:prstGeom prst="rect">
            <a:avLst/>
          </a:prstGeom>
        </p:spPr>
      </p:pic>
      <p:pic>
        <p:nvPicPr>
          <p:cNvPr id="7" name="Picture 6"/>
          <p:cNvPicPr>
            <a:picLocks noChangeAspect="1"/>
          </p:cNvPicPr>
          <p:nvPr/>
        </p:nvPicPr>
        <p:blipFill>
          <a:blip r:embed="rId6" cstate="screen">
            <a:extLst>
              <a:ext uri="{BEBA8EAE-BF5A-486C-A8C5-ECC9F3942E4B}">
                <a14:imgProps xmlns:a14="http://schemas.microsoft.com/office/drawing/2010/main">
                  <a14:imgLayer r:embed="rId7">
                    <a14:imgEffect>
                      <a14:backgroundRemoval t="4000" b="97333" l="1250" r="98125"/>
                    </a14:imgEffect>
                  </a14:imgLayer>
                </a14:imgProps>
              </a:ext>
              <a:ext uri="{28A0092B-C50C-407E-A947-70E740481C1C}">
                <a14:useLocalDpi xmlns:a14="http://schemas.microsoft.com/office/drawing/2010/main"/>
              </a:ext>
            </a:extLst>
          </a:blip>
          <a:stretch>
            <a:fillRect/>
          </a:stretch>
        </p:blipFill>
        <p:spPr>
          <a:xfrm>
            <a:off x="4790090" y="5138852"/>
            <a:ext cx="1658335" cy="1399219"/>
          </a:xfrm>
          <a:prstGeom prst="rect">
            <a:avLst/>
          </a:prstGeom>
        </p:spPr>
      </p:pic>
      <p:pic>
        <p:nvPicPr>
          <p:cNvPr id="8" name="Picture 3" descr="C:\Users\jianwan2\Desktop\demo\Shield.jp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2995" b="97587" l="9847" r="89825"/>
                    </a14:imgEffect>
                  </a14:imgLayer>
                </a14:imgProps>
              </a:ext>
              <a:ext uri="{28A0092B-C50C-407E-A947-70E740481C1C}">
                <a14:useLocalDpi xmlns:a14="http://schemas.microsoft.com/office/drawing/2010/main"/>
              </a:ext>
            </a:extLst>
          </a:blip>
          <a:srcRect/>
          <a:stretch>
            <a:fillRect/>
          </a:stretch>
        </p:blipFill>
        <p:spPr bwMode="auto">
          <a:xfrm>
            <a:off x="7720524" y="4902456"/>
            <a:ext cx="1423476" cy="187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411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E:\psmImages\helmet\helmet_side_left_0143.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860" b="100000" l="2579" r="93410"/>
                    </a14:imgEffect>
                  </a14:imgLayer>
                </a14:imgProps>
              </a:ext>
              <a:ext uri="{28A0092B-C50C-407E-A947-70E740481C1C}">
                <a14:useLocalDpi xmlns:a14="http://schemas.microsoft.com/office/drawing/2010/main"/>
              </a:ext>
            </a:extLst>
          </a:blip>
          <a:srcRect/>
          <a:stretch>
            <a:fillRect/>
          </a:stretch>
        </p:blipFill>
        <p:spPr bwMode="auto">
          <a:xfrm>
            <a:off x="683172" y="1682890"/>
            <a:ext cx="2122667" cy="21226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Example based method</a:t>
            </a:r>
            <a:endParaRPr lang="en-US" dirty="0"/>
          </a:p>
        </p:txBody>
      </p:sp>
      <p:pic>
        <p:nvPicPr>
          <p:cNvPr id="11266" name="Picture 2" descr="E:\psmImages\matlabCode\data\photodata\cat\SPHERE-IMG_0415.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79197" y="1910716"/>
            <a:ext cx="1601123" cy="188021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psmImages\matlabCode\data\photodata\cat\SHINY-IMG_0436.PN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501649" y="1958341"/>
            <a:ext cx="1601123" cy="1880218"/>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a:spLocks noChangeArrowheads="1"/>
          </p:cNvSpPr>
          <p:nvPr/>
        </p:nvSpPr>
        <p:spPr bwMode="auto">
          <a:xfrm>
            <a:off x="1795028" y="2765397"/>
            <a:ext cx="107344" cy="107344"/>
          </a:xfrm>
          <a:prstGeom prst="ellipse">
            <a:avLst/>
          </a:prstGeom>
          <a:solidFill>
            <a:srgbClr val="FF6600"/>
          </a:solidFill>
          <a:ln w="9525">
            <a:solidFill>
              <a:srgbClr val="FFC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C000"/>
              </a:solidFill>
              <a:latin typeface="Verdana"/>
              <a:cs typeface="Verdana"/>
            </a:endParaRPr>
          </a:p>
        </p:txBody>
      </p:sp>
      <p:sp>
        <p:nvSpPr>
          <p:cNvPr id="20" name="Rectangle 19"/>
          <p:cNvSpPr/>
          <p:nvPr/>
        </p:nvSpPr>
        <p:spPr>
          <a:xfrm>
            <a:off x="438168" y="3783653"/>
            <a:ext cx="2896965" cy="307777"/>
          </a:xfrm>
          <a:prstGeom prst="rect">
            <a:avLst/>
          </a:prstGeom>
        </p:spPr>
        <p:txBody>
          <a:bodyPr wrap="square">
            <a:spAutoFit/>
          </a:bodyPr>
          <a:lstStyle/>
          <a:p>
            <a:pPr algn="ctr"/>
            <a:r>
              <a:rPr lang="en-US" sz="1400" dirty="0">
                <a:solidFill>
                  <a:srgbClr val="EBF1DE"/>
                </a:solidFill>
                <a:latin typeface="Verdana"/>
                <a:cs typeface="Verdana"/>
              </a:rPr>
              <a:t>[</a:t>
            </a:r>
            <a:r>
              <a:rPr lang="en-US" sz="1400" dirty="0" err="1">
                <a:solidFill>
                  <a:srgbClr val="EBF1DE"/>
                </a:solidFill>
                <a:latin typeface="Verdana"/>
                <a:cs typeface="Verdana"/>
              </a:rPr>
              <a:t>Hertzman</a:t>
            </a:r>
            <a:r>
              <a:rPr lang="en-US" sz="1400" dirty="0">
                <a:solidFill>
                  <a:srgbClr val="EBF1DE"/>
                </a:solidFill>
                <a:latin typeface="Verdana"/>
                <a:cs typeface="Verdana"/>
              </a:rPr>
              <a:t> and Seitz, 2005] </a:t>
            </a:r>
          </a:p>
        </p:txBody>
      </p:sp>
      <p:cxnSp>
        <p:nvCxnSpPr>
          <p:cNvPr id="6" name="Straight Arrow Connector 5"/>
          <p:cNvCxnSpPr/>
          <p:nvPr/>
        </p:nvCxnSpPr>
        <p:spPr>
          <a:xfrm>
            <a:off x="5484695" y="143452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93322" y="4245114"/>
            <a:ext cx="6942017" cy="707886"/>
          </a:xfrm>
          <a:prstGeom prst="rect">
            <a:avLst/>
          </a:prstGeom>
        </p:spPr>
        <p:txBody>
          <a:bodyPr wrap="square">
            <a:spAutoFit/>
          </a:bodyPr>
          <a:lstStyle/>
          <a:p>
            <a:pPr marL="800100" lvl="1" indent="-342900">
              <a:buFont typeface="Arial" panose="020B0604020202020204" pitchFamily="34" charset="0"/>
              <a:buChar char="•"/>
            </a:pPr>
            <a:r>
              <a:rPr lang="en-US" sz="2000" dirty="0">
                <a:solidFill>
                  <a:srgbClr val="FF0000"/>
                </a:solidFill>
                <a:latin typeface="Verdana" panose="020B0604030504040204" pitchFamily="34" charset="0"/>
                <a:ea typeface="Verdana" panose="020B0604030504040204" pitchFamily="34" charset="0"/>
                <a:cs typeface="Verdana" panose="020B0604030504040204" pitchFamily="34" charset="0"/>
              </a:rPr>
              <a:t>Placing objects into the scene is not desirable</a:t>
            </a:r>
          </a:p>
          <a:p>
            <a:pPr marL="742950" lvl="1" indent="-285750">
              <a:buFont typeface="Arial" panose="020B0604020202020204" pitchFamily="34" charset="0"/>
              <a:buChar char="•"/>
            </a:pPr>
            <a:r>
              <a:rPr lang="en-US"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BRDF estimation is always poor</a:t>
            </a:r>
            <a:endParaRPr lang="en-US"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a:xfrm>
            <a:off x="3335133" y="1910716"/>
            <a:ext cx="5425239" cy="1927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1808120" y="2213338"/>
            <a:ext cx="6152989" cy="630409"/>
            <a:chOff x="1810748" y="2226612"/>
            <a:chExt cx="6152989" cy="630409"/>
          </a:xfrm>
        </p:grpSpPr>
        <p:grpSp>
          <p:nvGrpSpPr>
            <p:cNvPr id="37" name="Group 36"/>
            <p:cNvGrpSpPr/>
            <p:nvPr/>
          </p:nvGrpSpPr>
          <p:grpSpPr>
            <a:xfrm>
              <a:off x="1810748" y="2321802"/>
              <a:ext cx="5640371" cy="535219"/>
              <a:chOff x="1810748" y="2321802"/>
              <a:chExt cx="5640371" cy="535219"/>
            </a:xfrm>
          </p:grpSpPr>
          <p:grpSp>
            <p:nvGrpSpPr>
              <p:cNvPr id="10" name="Group 9"/>
              <p:cNvGrpSpPr/>
              <p:nvPr/>
            </p:nvGrpSpPr>
            <p:grpSpPr>
              <a:xfrm>
                <a:off x="3930333" y="2321802"/>
                <a:ext cx="3520786" cy="107344"/>
                <a:chOff x="3930333" y="2321802"/>
                <a:chExt cx="3520786" cy="107344"/>
              </a:xfrm>
            </p:grpSpPr>
            <p:sp>
              <p:nvSpPr>
                <p:cNvPr id="11" name="Oval 10"/>
                <p:cNvSpPr>
                  <a:spLocks noChangeArrowheads="1"/>
                </p:cNvSpPr>
                <p:nvPr/>
              </p:nvSpPr>
              <p:spPr bwMode="auto">
                <a:xfrm>
                  <a:off x="3930333" y="2321802"/>
                  <a:ext cx="107344" cy="107344"/>
                </a:xfrm>
                <a:prstGeom prst="ellipse">
                  <a:avLst/>
                </a:prstGeom>
                <a:solidFill>
                  <a:srgbClr val="00B050"/>
                </a:solidFill>
                <a:ln w="9525">
                  <a:solidFill>
                    <a:srgbClr val="00B050"/>
                  </a:solidFill>
                  <a:round/>
                  <a:headEnd/>
                  <a:tailEnd/>
                </a:ln>
                <a:effectLst/>
                <a:extLst/>
              </p:spPr>
              <p:txBody>
                <a:bodyPr wrap="none" anchor="ctr"/>
                <a:lstStyle/>
                <a:p>
                  <a:endParaRPr lang="en-US" sz="1600">
                    <a:solidFill>
                      <a:srgbClr val="FFC000"/>
                    </a:solidFill>
                    <a:latin typeface="Verdana"/>
                    <a:cs typeface="Verdana"/>
                  </a:endParaRPr>
                </a:p>
              </p:txBody>
            </p:sp>
            <p:sp>
              <p:nvSpPr>
                <p:cNvPr id="12" name="Oval 11"/>
                <p:cNvSpPr>
                  <a:spLocks noChangeArrowheads="1"/>
                </p:cNvSpPr>
                <p:nvPr/>
              </p:nvSpPr>
              <p:spPr bwMode="auto">
                <a:xfrm>
                  <a:off x="7343775" y="2321802"/>
                  <a:ext cx="107344" cy="107344"/>
                </a:xfrm>
                <a:prstGeom prst="ellipse">
                  <a:avLst/>
                </a:prstGeom>
                <a:solidFill>
                  <a:srgbClr val="00B050"/>
                </a:solidFill>
                <a:ln w="9525">
                  <a:solidFill>
                    <a:srgbClr val="00B050"/>
                  </a:solidFill>
                  <a:round/>
                  <a:headEnd/>
                  <a:tailEnd/>
                </a:ln>
                <a:effectLst/>
                <a:extLst/>
              </p:spPr>
              <p:txBody>
                <a:bodyPr wrap="none" anchor="ctr"/>
                <a:lstStyle/>
                <a:p>
                  <a:endParaRPr lang="en-US" sz="1600">
                    <a:solidFill>
                      <a:srgbClr val="FFC000"/>
                    </a:solidFill>
                    <a:latin typeface="Verdana"/>
                    <a:cs typeface="Verdana"/>
                  </a:endParaRPr>
                </a:p>
              </p:txBody>
            </p:sp>
          </p:grpSp>
          <p:cxnSp>
            <p:nvCxnSpPr>
              <p:cNvPr id="23" name="Straight Arrow Connector 22"/>
              <p:cNvCxnSpPr>
                <a:stCxn id="9" idx="3"/>
              </p:cNvCxnSpPr>
              <p:nvPr/>
            </p:nvCxnSpPr>
            <p:spPr>
              <a:xfrm flipV="1">
                <a:off x="1810748" y="2345388"/>
                <a:ext cx="1996624" cy="511633"/>
              </a:xfrm>
              <a:prstGeom prst="straightConnector1">
                <a:avLst/>
              </a:prstGeom>
              <a:ln w="28575">
                <a:solidFill>
                  <a:srgbClr val="FF99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3810000" y="2226612"/>
              <a:ext cx="4153737" cy="225062"/>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1828800" y="2438400"/>
            <a:ext cx="6248535" cy="488834"/>
            <a:chOff x="1886652" y="2368187"/>
            <a:chExt cx="6248535" cy="488834"/>
          </a:xfrm>
        </p:grpSpPr>
        <p:grpSp>
          <p:nvGrpSpPr>
            <p:cNvPr id="41" name="Group 40"/>
            <p:cNvGrpSpPr/>
            <p:nvPr/>
          </p:nvGrpSpPr>
          <p:grpSpPr>
            <a:xfrm>
              <a:off x="1886652" y="2453852"/>
              <a:ext cx="5824211" cy="403169"/>
              <a:chOff x="1886652" y="2453852"/>
              <a:chExt cx="5824211" cy="403169"/>
            </a:xfrm>
          </p:grpSpPr>
          <p:grpSp>
            <p:nvGrpSpPr>
              <p:cNvPr id="16" name="Group 15"/>
              <p:cNvGrpSpPr/>
              <p:nvPr/>
            </p:nvGrpSpPr>
            <p:grpSpPr>
              <a:xfrm>
                <a:off x="4190077" y="2453852"/>
                <a:ext cx="3520786" cy="107344"/>
                <a:chOff x="4190077" y="2453852"/>
                <a:chExt cx="3520786" cy="107344"/>
              </a:xfrm>
            </p:grpSpPr>
            <p:sp>
              <p:nvSpPr>
                <p:cNvPr id="14" name="Oval 13"/>
                <p:cNvSpPr>
                  <a:spLocks noChangeArrowheads="1"/>
                </p:cNvSpPr>
                <p:nvPr/>
              </p:nvSpPr>
              <p:spPr bwMode="auto">
                <a:xfrm>
                  <a:off x="4190077" y="2453852"/>
                  <a:ext cx="107344" cy="107344"/>
                </a:xfrm>
                <a:prstGeom prst="ellipse">
                  <a:avLst/>
                </a:prstGeom>
                <a:solidFill>
                  <a:srgbClr val="00B050"/>
                </a:solidFill>
                <a:ln w="9525">
                  <a:solidFill>
                    <a:srgbClr val="00B050"/>
                  </a:solidFill>
                  <a:round/>
                  <a:headEnd/>
                  <a:tailEnd/>
                </a:ln>
                <a:effectLst/>
                <a:extLst/>
              </p:spPr>
              <p:txBody>
                <a:bodyPr wrap="none" anchor="ctr"/>
                <a:lstStyle/>
                <a:p>
                  <a:endParaRPr lang="en-US" sz="1600">
                    <a:solidFill>
                      <a:srgbClr val="FFC000"/>
                    </a:solidFill>
                    <a:latin typeface="Verdana"/>
                    <a:cs typeface="Verdana"/>
                  </a:endParaRPr>
                </a:p>
              </p:txBody>
            </p:sp>
            <p:sp>
              <p:nvSpPr>
                <p:cNvPr id="15" name="Oval 14"/>
                <p:cNvSpPr>
                  <a:spLocks noChangeArrowheads="1"/>
                </p:cNvSpPr>
                <p:nvPr/>
              </p:nvSpPr>
              <p:spPr bwMode="auto">
                <a:xfrm>
                  <a:off x="7603519" y="2453852"/>
                  <a:ext cx="107344" cy="107344"/>
                </a:xfrm>
                <a:prstGeom prst="ellipse">
                  <a:avLst/>
                </a:prstGeom>
                <a:solidFill>
                  <a:srgbClr val="00B050"/>
                </a:solidFill>
                <a:ln w="9525">
                  <a:solidFill>
                    <a:srgbClr val="00B050"/>
                  </a:solidFill>
                  <a:round/>
                  <a:headEnd/>
                  <a:tailEnd/>
                </a:ln>
                <a:effectLst/>
                <a:extLst/>
              </p:spPr>
              <p:txBody>
                <a:bodyPr wrap="none" anchor="ctr"/>
                <a:lstStyle/>
                <a:p>
                  <a:endParaRPr lang="en-US" sz="1600">
                    <a:solidFill>
                      <a:srgbClr val="FFC000"/>
                    </a:solidFill>
                    <a:latin typeface="Verdana"/>
                    <a:cs typeface="Verdana"/>
                  </a:endParaRPr>
                </a:p>
              </p:txBody>
            </p:sp>
          </p:grpSp>
          <p:cxnSp>
            <p:nvCxnSpPr>
              <p:cNvPr id="40" name="Straight Arrow Connector 39"/>
              <p:cNvCxnSpPr>
                <a:stCxn id="9" idx="5"/>
              </p:cNvCxnSpPr>
              <p:nvPr/>
            </p:nvCxnSpPr>
            <p:spPr>
              <a:xfrm flipV="1">
                <a:off x="1886652" y="2459541"/>
                <a:ext cx="2077678" cy="397480"/>
              </a:xfrm>
              <a:prstGeom prst="straightConnector1">
                <a:avLst/>
              </a:prstGeom>
              <a:ln w="28575">
                <a:solidFill>
                  <a:srgbClr val="FF99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3981450" y="2368187"/>
              <a:ext cx="4153737" cy="225062"/>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589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6"/>
                                        </p:tgtEl>
                                      </p:cBhvr>
                                    </p:animEffect>
                                    <p:set>
                                      <p:cBhvr>
                                        <p:cTn id="24" dur="1" fill="hold">
                                          <p:stCondLst>
                                            <p:cond delay="499"/>
                                          </p:stCondLst>
                                        </p:cTn>
                                        <p:tgtEl>
                                          <p:spTgt spid="4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295400"/>
          </a:xfrm>
        </p:spPr>
        <p:txBody>
          <a:bodyPr>
            <a:normAutofit/>
          </a:bodyPr>
          <a:lstStyle/>
          <a:p>
            <a:r>
              <a:rPr lang="en-US" sz="4000" dirty="0" smtClean="0"/>
              <a:t>Virtual Reference Objects</a:t>
            </a:r>
            <a:endParaRPr lang="en-US" sz="3100" dirty="0"/>
          </a:p>
        </p:txBody>
      </p:sp>
    </p:spTree>
    <p:extLst>
      <p:ext uri="{BB962C8B-B14F-4D97-AF65-F5344CB8AC3E}">
        <p14:creationId xmlns:p14="http://schemas.microsoft.com/office/powerpoint/2010/main" val="466495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4712" y="1489764"/>
            <a:ext cx="1682406" cy="2187222"/>
          </a:xfrm>
          <a:prstGeom prst="rect">
            <a:avLst/>
          </a:prstGeom>
        </p:spPr>
      </p:pic>
      <p:sp>
        <p:nvSpPr>
          <p:cNvPr id="51" name="Oval 50"/>
          <p:cNvSpPr/>
          <p:nvPr/>
        </p:nvSpPr>
        <p:spPr>
          <a:xfrm>
            <a:off x="3957117" y="2365204"/>
            <a:ext cx="755703" cy="755703"/>
          </a:xfrm>
          <a:prstGeom prst="ellipse">
            <a:avLst/>
          </a:prstGeom>
          <a:gradFill flip="none" rotWithShape="1">
            <a:gsLst>
              <a:gs pos="0">
                <a:schemeClr val="bg1"/>
              </a:gs>
              <a:gs pos="100000">
                <a:schemeClr val="tx1"/>
              </a:gs>
              <a:gs pos="12000">
                <a:schemeClr val="bg1">
                  <a:lumMod val="50000"/>
                </a:schemeClr>
              </a:gs>
              <a:gs pos="30000">
                <a:schemeClr val="tx1">
                  <a:lumMod val="65000"/>
                  <a:lumOff val="3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919252" y="3249942"/>
            <a:ext cx="755703" cy="755703"/>
          </a:xfrm>
          <a:prstGeom prst="ellipse">
            <a:avLst/>
          </a:prstGeom>
          <a:gradFill flip="none" rotWithShape="1">
            <a:gsLst>
              <a:gs pos="0">
                <a:schemeClr val="accent1">
                  <a:tint val="100000"/>
                  <a:shade val="100000"/>
                  <a:satMod val="130000"/>
                </a:schemeClr>
              </a:gs>
              <a:gs pos="100000">
                <a:schemeClr val="tx1"/>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rot="476998">
            <a:off x="4203658" y="2837435"/>
            <a:ext cx="1511342" cy="923330"/>
          </a:xfrm>
          <a:prstGeom prst="rect">
            <a:avLst/>
          </a:prstGeom>
          <a:noFill/>
          <a:scene3d>
            <a:camera prst="isometricTopUp"/>
            <a:lightRig rig="threePt" dir="t"/>
          </a:scene3d>
        </p:spPr>
        <p:txBody>
          <a:bodyPr wrap="square" rtlCol="0">
            <a:spAutoFit/>
          </a:bodyPr>
          <a:lstStyle/>
          <a:p>
            <a:pPr algn="ctr"/>
            <a:r>
              <a:rPr lang="en-US" b="1" dirty="0" smtClean="0">
                <a:solidFill>
                  <a:srgbClr val="FF6600"/>
                </a:solidFill>
                <a:latin typeface="Verdana"/>
                <a:cs typeface="Verdana"/>
              </a:rPr>
              <a:t>Reference object</a:t>
            </a:r>
          </a:p>
          <a:p>
            <a:pPr algn="ctr"/>
            <a:r>
              <a:rPr lang="en-US" dirty="0" smtClean="0">
                <a:solidFill>
                  <a:schemeClr val="bg1"/>
                </a:solidFill>
                <a:latin typeface="Verdana"/>
                <a:cs typeface="Verdana"/>
              </a:rPr>
              <a:t>(Specular)</a:t>
            </a:r>
            <a:endParaRPr lang="en-US" dirty="0">
              <a:solidFill>
                <a:schemeClr val="bg1"/>
              </a:solidFill>
              <a:latin typeface="Verdana"/>
              <a:cs typeface="Verdana"/>
            </a:endParaRPr>
          </a:p>
        </p:txBody>
      </p:sp>
      <p:sp>
        <p:nvSpPr>
          <p:cNvPr id="54" name="TextBox 53"/>
          <p:cNvSpPr txBox="1"/>
          <p:nvPr/>
        </p:nvSpPr>
        <p:spPr>
          <a:xfrm rot="452184">
            <a:off x="1743659" y="3801070"/>
            <a:ext cx="1806147" cy="923330"/>
          </a:xfrm>
          <a:prstGeom prst="rect">
            <a:avLst/>
          </a:prstGeom>
          <a:noFill/>
          <a:scene3d>
            <a:camera prst="isometricTopUp"/>
            <a:lightRig rig="threePt" dir="t"/>
          </a:scene3d>
        </p:spPr>
        <p:txBody>
          <a:bodyPr wrap="square" rtlCol="0">
            <a:spAutoFit/>
          </a:bodyPr>
          <a:lstStyle/>
          <a:p>
            <a:pPr algn="ctr"/>
            <a:r>
              <a:rPr lang="en-US" b="1" dirty="0" smtClean="0">
                <a:solidFill>
                  <a:srgbClr val="FF6600"/>
                </a:solidFill>
                <a:latin typeface="Verdana"/>
                <a:cs typeface="Verdana"/>
              </a:rPr>
              <a:t>Reference object</a:t>
            </a:r>
          </a:p>
          <a:p>
            <a:pPr algn="ctr"/>
            <a:r>
              <a:rPr lang="en-US" dirty="0" smtClean="0">
                <a:solidFill>
                  <a:schemeClr val="bg1"/>
                </a:solidFill>
                <a:latin typeface="Verdana"/>
                <a:cs typeface="Verdana"/>
              </a:rPr>
              <a:t>(</a:t>
            </a:r>
            <a:r>
              <a:rPr lang="en-US" dirty="0" err="1" smtClean="0">
                <a:solidFill>
                  <a:schemeClr val="bg1"/>
                </a:solidFill>
                <a:latin typeface="Verdana"/>
                <a:cs typeface="Verdana"/>
              </a:rPr>
              <a:t>Lambertian</a:t>
            </a:r>
            <a:r>
              <a:rPr lang="en-US" dirty="0" smtClean="0">
                <a:solidFill>
                  <a:schemeClr val="bg1"/>
                </a:solidFill>
                <a:latin typeface="Verdana"/>
                <a:cs typeface="Verdana"/>
              </a:rPr>
              <a:t>)</a:t>
            </a:r>
            <a:endParaRPr lang="en-US" dirty="0">
              <a:solidFill>
                <a:schemeClr val="bg1"/>
              </a:solidFill>
              <a:latin typeface="Verdana"/>
              <a:cs typeface="Verdana"/>
            </a:endParaRPr>
          </a:p>
        </p:txBody>
      </p:sp>
      <p:sp>
        <p:nvSpPr>
          <p:cNvPr id="55" name="TextBox 54"/>
          <p:cNvSpPr txBox="1"/>
          <p:nvPr/>
        </p:nvSpPr>
        <p:spPr>
          <a:xfrm rot="480000">
            <a:off x="2878733" y="3406846"/>
            <a:ext cx="1511342" cy="461665"/>
          </a:xfrm>
          <a:prstGeom prst="rect">
            <a:avLst/>
          </a:prstGeom>
          <a:noFill/>
          <a:scene3d>
            <a:camera prst="isometricTopUp"/>
            <a:lightRig rig="threePt" dir="t"/>
          </a:scene3d>
        </p:spPr>
        <p:txBody>
          <a:bodyPr wrap="square" rtlCol="0">
            <a:spAutoFit/>
          </a:bodyPr>
          <a:lstStyle/>
          <a:p>
            <a:pPr algn="ctr"/>
            <a:r>
              <a:rPr lang="en-US" sz="2400" b="1" dirty="0" smtClean="0">
                <a:solidFill>
                  <a:srgbClr val="EBF1DE"/>
                </a:solidFill>
                <a:latin typeface="Verdana"/>
                <a:cs typeface="Verdana"/>
              </a:rPr>
              <a:t>Target</a:t>
            </a:r>
            <a:endParaRPr lang="en-US" sz="2400" b="1" dirty="0">
              <a:solidFill>
                <a:srgbClr val="EBF1DE"/>
              </a:solidFill>
              <a:latin typeface="Verdana"/>
              <a:cs typeface="Verdana"/>
            </a:endParaRPr>
          </a:p>
        </p:txBody>
      </p:sp>
      <p:sp>
        <p:nvSpPr>
          <p:cNvPr id="2" name="Title 1"/>
          <p:cNvSpPr>
            <a:spLocks noGrp="1"/>
          </p:cNvSpPr>
          <p:nvPr>
            <p:ph type="title"/>
          </p:nvPr>
        </p:nvSpPr>
        <p:spPr/>
        <p:txBody>
          <a:bodyPr/>
          <a:lstStyle/>
          <a:p>
            <a:r>
              <a:rPr lang="en-US" dirty="0" smtClean="0"/>
              <a:t>Proposed technique</a:t>
            </a:r>
            <a:endParaRPr lang="en-US" dirty="0"/>
          </a:p>
        </p:txBody>
      </p:sp>
      <p:grpSp>
        <p:nvGrpSpPr>
          <p:cNvPr id="5" name="Group 4"/>
          <p:cNvGrpSpPr/>
          <p:nvPr/>
        </p:nvGrpSpPr>
        <p:grpSpPr>
          <a:xfrm rot="452290">
            <a:off x="2447894" y="2948239"/>
            <a:ext cx="5437777" cy="3497911"/>
            <a:chOff x="3733800" y="3376448"/>
            <a:chExt cx="4085482" cy="2628032"/>
          </a:xfrm>
        </p:grpSpPr>
        <p:pic>
          <p:nvPicPr>
            <p:cNvPr id="44" name="Picture 2" descr="C:\psmImages\matlabCode\demo_sphere\dark-red-paint.png"/>
            <p:cNvPicPr>
              <a:picLocks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077438" y="5620432"/>
              <a:ext cx="377851" cy="384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6" descr="C:\psmImages\matlabCode\demo_sphere\gold-paint.png"/>
            <p:cNvPicPr>
              <a:picLocks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435234" y="5568178"/>
              <a:ext cx="384048" cy="384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8" name="Picture 7" descr="C:\psmImages\matlabCode\demo_sphere\blue-metallic-paint.png"/>
            <p:cNvPicPr>
              <a:picLocks noChangeArrowheads="1"/>
            </p:cNvPicPr>
            <p:nvPr/>
          </p:nvPicPr>
          <p:blipFill rotWithShape="1">
            <a:blip r:embed="rId9" cstate="screen">
              <a:extLst>
                <a:ext uri="{BEBA8EAE-BF5A-486C-A8C5-ECC9F3942E4B}">
                  <a14:imgProps xmlns:a14="http://schemas.microsoft.com/office/drawing/2010/main">
                    <a14:imgLayer r:embed="rId10">
                      <a14:imgEffect>
                        <a14:backgroundRemoval t="10000" b="90000" l="8182" r="92727"/>
                      </a14:imgEffect>
                    </a14:imgLayer>
                  </a14:imgProps>
                </a:ext>
                <a:ext uri="{28A0092B-C50C-407E-A947-70E740481C1C}">
                  <a14:useLocalDpi xmlns:a14="http://schemas.microsoft.com/office/drawing/2010/main"/>
                </a:ext>
              </a:extLst>
            </a:blip>
            <a:srcRect r="10085"/>
            <a:stretch/>
          </p:blipFill>
          <p:spPr bwMode="auto">
            <a:xfrm rot="20297184">
              <a:off x="4725479" y="5579642"/>
              <a:ext cx="339742" cy="37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 name="Picture 3" descr="C:\psmImages\matlabCode\demo_sphere\alum-bronze.png"/>
            <p:cNvPicPr>
              <a:picLocks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431882" y="3913115"/>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 name="Picture 4" descr="C:\psmImages\matlabCode\demo_sphere\cherry-235.png"/>
            <p:cNvPicPr>
              <a:picLocks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418274" y="4455682"/>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8" name="Picture 5" descr="C:\psmImages\matlabCode\demo_sphere\specular-orange-phenolic.png"/>
            <p:cNvPicPr>
              <a:picLocks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096627" y="3540328"/>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9" name="Picture 6" descr="C:\psmImages\matlabCode\demo_sphere\light-red-paint.png"/>
            <p:cNvPicPr>
              <a:picLocks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415214" y="4862511"/>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7" descr="C:\psmImages\matlabCode\demo_sphere\aluminium.png"/>
            <p:cNvPicPr>
              <a:picLocks noChangeArrowheads="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431882" y="5029441"/>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 name="Picture 8" descr="C:\psmImages\matlabCode\demo_sphere\colonial-maple-223.png"/>
            <p:cNvPicPr>
              <a:picLocks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775858" y="5194802"/>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 name="Picture 9" descr="C:\psmImages\matlabCode\demo_sphere\specular-white-phenolic.png"/>
            <p:cNvPicPr>
              <a:picLocks noChangeArrowheads="1"/>
            </p:cNvPicPr>
            <p:nvPr/>
          </p:nvPicPr>
          <p:blipFill>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775858" y="4095714"/>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9" name="Picture 10" descr="C:\psmImages\matlabCode\demo_sphere\orange-paint.png"/>
            <p:cNvPicPr>
              <a:picLocks noChangeArrowheads="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073616" y="4111611"/>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0" name="Picture 11" descr="C:\psmImages\matlabCode\demo_sphere\nickel.png"/>
            <p:cNvPicPr>
              <a:picLocks noChangeArrowheads="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418274" y="4815426"/>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 name="Picture 12" descr="C:\psmImages\matlabCode\demo_sphere\fruitwood-241.png"/>
            <p:cNvPicPr>
              <a:picLocks noChangeArrowheads="1"/>
            </p:cNvPicPr>
            <p:nvPr/>
          </p:nvPicPr>
          <p:blipFill>
            <a:blip r:embed="rId29" cstate="print">
              <a:extLst>
                <a:ext uri="{BEBA8EAE-BF5A-486C-A8C5-ECC9F3942E4B}">
                  <a14:imgProps xmlns:a14="http://schemas.microsoft.com/office/drawing/2010/main">
                    <a14:imgLayer r:embed="rId3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096627" y="5399146"/>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2" name="Picture 13" descr="C:\psmImages\matlabCode\demo_sphere\specular-maroon-phenolic.png"/>
            <p:cNvPicPr>
              <a:picLocks noChangeArrowheads="1"/>
            </p:cNvPicPr>
            <p:nvPr/>
          </p:nvPicPr>
          <p:blipFill>
            <a:blip r:embed="rId31" cstate="print">
              <a:extLst>
                <a:ext uri="{BEBA8EAE-BF5A-486C-A8C5-ECC9F3942E4B}">
                  <a14:imgProps xmlns:a14="http://schemas.microsoft.com/office/drawing/2010/main">
                    <a14:imgLayer r:embed="rId3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415214" y="5194802"/>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3" name="Picture 14" descr="C:\psmImages\matlabCode\demo_sphere\yellow-paint.png"/>
            <p:cNvPicPr>
              <a:picLocks noChangeArrowheads="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3733800" y="5399146"/>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 name="Picture 15" descr="C:\psmImages\matlabCode\demo_sphere\chrome-steel.png"/>
            <p:cNvPicPr>
              <a:picLocks noChangeArrowheads="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096627" y="4635725"/>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5" name="Picture 16" descr="C:\psmImages\matlabCode\demo_sphere\ipswich-pine-221.png"/>
            <p:cNvPicPr>
              <a:picLocks noChangeArrowheads="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4750469" y="5194802"/>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6" name="Picture 17" descr="C:\psmImages\matlabCode\demo_sphere\specular-red-phenolic.png"/>
            <p:cNvPicPr>
              <a:picLocks noChangeArrowheads="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4046621" y="5214434"/>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7" name="Picture 18" descr="C:\psmImages\matlabCode\demo_sphere\specular-violet-phenolic.png"/>
            <p:cNvPicPr>
              <a:picLocks noChangeArrowheads="1"/>
            </p:cNvPicPr>
            <p:nvPr/>
          </p:nvPicPr>
          <p:blipFill>
            <a:blip r:embed="rId41" cstate="print">
              <a:extLst>
                <a:ext uri="{BEBA8EAE-BF5A-486C-A8C5-ECC9F3942E4B}">
                  <a14:imgProps xmlns:a14="http://schemas.microsoft.com/office/drawing/2010/main">
                    <a14:imgLayer r:embed="rId4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431882" y="4653963"/>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8" name="Picture 19" descr="C:\psmImages\matlabCode\demo_sphere\specular-yellow-phenolic.png"/>
            <p:cNvPicPr>
              <a:picLocks noChangeArrowheads="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096627" y="4270592"/>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9" name="Picture 20" descr="C:\psmImages\matlabCode\demo_sphere\gray-plastic.png"/>
            <p:cNvPicPr>
              <a:picLocks noChangeArrowheads="1"/>
            </p:cNvPicPr>
            <p:nvPr/>
          </p:nvPicPr>
          <p:blipFill>
            <a:blip r:embed="rId45" cstate="print">
              <a:extLst>
                <a:ext uri="{BEBA8EAE-BF5A-486C-A8C5-ECC9F3942E4B}">
                  <a14:imgProps xmlns:a14="http://schemas.microsoft.com/office/drawing/2010/main">
                    <a14:imgLayer r:embed="rId4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775858" y="4823407"/>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0" name="Picture 21" descr="C:\psmImages\matlabCode\demo_sphere\green-acrylic.png"/>
            <p:cNvPicPr>
              <a:picLocks noChangeArrowheads="1"/>
            </p:cNvPicPr>
            <p:nvPr/>
          </p:nvPicPr>
          <p:blipFill>
            <a:blip r:embed="rId47" cstate="print">
              <a:extLst>
                <a:ext uri="{BEBA8EAE-BF5A-486C-A8C5-ECC9F3942E4B}">
                  <a14:imgProps xmlns:a14="http://schemas.microsoft.com/office/drawing/2010/main">
                    <a14:imgLayer r:embed="rId4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096627" y="5029441"/>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 name="Picture 22" descr="C:\psmImages\matlabCode\demo_sphere\pickled-oak-260.png"/>
            <p:cNvPicPr>
              <a:picLocks noChangeArrowheads="1"/>
            </p:cNvPicPr>
            <p:nvPr/>
          </p:nvPicPr>
          <p:blipFill>
            <a:blip r:embed="rId49" cstate="print">
              <a:extLst>
                <a:ext uri="{BEBA8EAE-BF5A-486C-A8C5-ECC9F3942E4B}">
                  <a14:imgProps xmlns:a14="http://schemas.microsoft.com/office/drawing/2010/main">
                    <a14:imgLayer r:embed="rId5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4750469" y="4862510"/>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 name="Picture 23" descr="C:\psmImages\matlabCode\demo_sphere\natural-209.png"/>
            <p:cNvPicPr>
              <a:picLocks noChangeArrowheads="1"/>
            </p:cNvPicPr>
            <p:nvPr/>
          </p:nvPicPr>
          <p:blipFill>
            <a:blip r:embed="rId51" cstate="print">
              <a:extLst>
                <a:ext uri="{BEBA8EAE-BF5A-486C-A8C5-ECC9F3942E4B}">
                  <a14:imgProps xmlns:a14="http://schemas.microsoft.com/office/drawing/2010/main">
                    <a14:imgLayer r:embed="rId5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747586" y="4666997"/>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3" name="Picture 24" descr="C:\psmImages\matlabCode\demo_sphere\black-oxidized-steel.png"/>
            <p:cNvPicPr>
              <a:picLocks noChangeArrowheads="1"/>
            </p:cNvPicPr>
            <p:nvPr/>
          </p:nvPicPr>
          <p:blipFill>
            <a:blip r:embed="rId53" cstate="print">
              <a:extLst>
                <a:ext uri="{BEBA8EAE-BF5A-486C-A8C5-ECC9F3942E4B}">
                  <a14:imgProps xmlns:a14="http://schemas.microsoft.com/office/drawing/2010/main">
                    <a14:imgLayer r:embed="rId5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747586" y="5029441"/>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Picture 25" descr="C:\psmImages\matlabCode\demo_sphere\dark-blue-paint.png"/>
            <p:cNvPicPr>
              <a:picLocks noChangeArrowheads="1"/>
            </p:cNvPicPr>
            <p:nvPr/>
          </p:nvPicPr>
          <p:blipFill>
            <a:blip r:embed="rId55" cstate="print">
              <a:extLst>
                <a:ext uri="{BEBA8EAE-BF5A-486C-A8C5-ECC9F3942E4B}">
                  <a14:imgProps xmlns:a14="http://schemas.microsoft.com/office/drawing/2010/main">
                    <a14:imgLayer r:embed="rId5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074252" y="4484518"/>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5" name="Picture 26" descr="C:\psmImages\matlabCode\demo_sphere\brass.png"/>
            <p:cNvPicPr>
              <a:picLocks noChangeArrowheads="1"/>
            </p:cNvPicPr>
            <p:nvPr/>
          </p:nvPicPr>
          <p:blipFill>
            <a:blip r:embed="rId57" cstate="print">
              <a:extLst>
                <a:ext uri="{BEBA8EAE-BF5A-486C-A8C5-ECC9F3942E4B}">
                  <a14:imgProps xmlns:a14="http://schemas.microsoft.com/office/drawing/2010/main">
                    <a14:imgLayer r:embed="rId5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4398545" y="5029441"/>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6" name="Picture 27" descr="C:\psmImages\matlabCode\demo_sphere\grease-covered-steel.png"/>
            <p:cNvPicPr>
              <a:picLocks noChangeArrowheads="1"/>
            </p:cNvPicPr>
            <p:nvPr/>
          </p:nvPicPr>
          <p:blipFill>
            <a:blip r:embed="rId59" cstate="print">
              <a:extLst>
                <a:ext uri="{BEBA8EAE-BF5A-486C-A8C5-ECC9F3942E4B}">
                  <a14:imgProps xmlns:a14="http://schemas.microsoft.com/office/drawing/2010/main">
                    <a14:imgLayer r:embed="rId6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090902" y="4657234"/>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7" name="Picture 28" descr="C:\psmImages\matlabCode\demo_sphere\silicon-nitrade.png"/>
            <p:cNvPicPr>
              <a:picLocks noChangeArrowheads="1"/>
            </p:cNvPicPr>
            <p:nvPr/>
          </p:nvPicPr>
          <p:blipFill>
            <a:blip r:embed="rId61" cstate="print">
              <a:extLst>
                <a:ext uri="{BEBA8EAE-BF5A-486C-A8C5-ECC9F3942E4B}">
                  <a14:imgProps xmlns:a14="http://schemas.microsoft.com/office/drawing/2010/main">
                    <a14:imgLayer r:embed="rId6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423398" y="4486859"/>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8" name="Picture 29" descr="C:\psmImages\matlabCode\demo_sphere\ss440.png"/>
            <p:cNvPicPr>
              <a:picLocks noChangeArrowheads="1"/>
            </p:cNvPicPr>
            <p:nvPr/>
          </p:nvPicPr>
          <p:blipFill>
            <a:blip r:embed="rId63" cstate="print">
              <a:extLst>
                <a:ext uri="{BEBA8EAE-BF5A-486C-A8C5-ECC9F3942E4B}">
                  <a14:imgProps xmlns:a14="http://schemas.microsoft.com/office/drawing/2010/main">
                    <a14:imgLayer r:embed="rId6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747586" y="4315073"/>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9" name="Picture 30" descr="C:\psmImages\matlabCode\demo_sphere\beige-fabric.png"/>
            <p:cNvPicPr>
              <a:picLocks noChangeArrowheads="1"/>
            </p:cNvPicPr>
            <p:nvPr/>
          </p:nvPicPr>
          <p:blipFill>
            <a:blip r:embed="rId65" cstate="print">
              <a:extLst>
                <a:ext uri="{BEBA8EAE-BF5A-486C-A8C5-ECC9F3942E4B}">
                  <a14:imgProps xmlns:a14="http://schemas.microsoft.com/office/drawing/2010/main">
                    <a14:imgLayer r:embed="rId6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4359442" y="5399146"/>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0" name="Picture 31" descr="C:\psmImages\matlabCode\demo_sphere\green-latex.png"/>
            <p:cNvPicPr>
              <a:picLocks noChangeArrowheads="1"/>
            </p:cNvPicPr>
            <p:nvPr/>
          </p:nvPicPr>
          <p:blipFill>
            <a:blip r:embed="rId67" cstate="print">
              <a:extLst>
                <a:ext uri="{BEBA8EAE-BF5A-486C-A8C5-ECC9F3942E4B}">
                  <a14:imgProps xmlns:a14="http://schemas.microsoft.com/office/drawing/2010/main">
                    <a14:imgLayer r:embed="rId6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063290" y="5399146"/>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1" name="Picture 32" descr="C:\psmImages\matlabCode\demo_sphere\pure-rubber.png"/>
            <p:cNvPicPr>
              <a:picLocks noChangeArrowheads="1"/>
            </p:cNvPicPr>
            <p:nvPr/>
          </p:nvPicPr>
          <p:blipFill>
            <a:blip r:embed="rId69" cstate="print">
              <a:extLst>
                <a:ext uri="{BEBA8EAE-BF5A-486C-A8C5-ECC9F3942E4B}">
                  <a14:imgProps xmlns:a14="http://schemas.microsoft.com/office/drawing/2010/main">
                    <a14:imgLayer r:embed="rId7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5063290" y="5029441"/>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 name="Picture 33" descr="C:\psmImages\matlabCode\demo_sphere\blue-rubber.png"/>
            <p:cNvPicPr>
              <a:picLocks noChangeArrowheads="1"/>
            </p:cNvPicPr>
            <p:nvPr/>
          </p:nvPicPr>
          <p:blipFill>
            <a:blip r:embed="rId71" cstate="print">
              <a:extLst>
                <a:ext uri="{BEBA8EAE-BF5A-486C-A8C5-ECC9F3942E4B}">
                  <a14:imgProps xmlns:a14="http://schemas.microsoft.com/office/drawing/2010/main">
                    <a14:imgLayer r:embed="rId7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074252" y="5194802"/>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3" name="Picture 2" descr="C:\psmImages\matlabCode\demo_sphere\alumina-oxide.png"/>
            <p:cNvPicPr>
              <a:picLocks noChangeArrowheads="1"/>
            </p:cNvPicPr>
            <p:nvPr/>
          </p:nvPicPr>
          <p:blipFill>
            <a:blip r:embed="rId73" cstate="print">
              <a:extLst>
                <a:ext uri="{BEBA8EAE-BF5A-486C-A8C5-ECC9F3942E4B}">
                  <a14:imgProps xmlns:a14="http://schemas.microsoft.com/office/drawing/2010/main">
                    <a14:imgLayer r:embed="rId7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074252" y="4849476"/>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3" descr="C:\psmImages\matlabCode\demo_sphere\gold-metallic-paint.png"/>
            <p:cNvPicPr>
              <a:picLocks noChangeArrowheads="1"/>
            </p:cNvPicPr>
            <p:nvPr/>
          </p:nvPicPr>
          <p:blipFill>
            <a:blip r:embed="rId75" cstate="print">
              <a:extLst>
                <a:ext uri="{BEBA8EAE-BF5A-486C-A8C5-ECC9F3942E4B}">
                  <a14:imgProps xmlns:a14="http://schemas.microsoft.com/office/drawing/2010/main">
                    <a14:imgLayer r:embed="rId7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431882" y="4289005"/>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4" descr="C:\psmImages\matlabCode\demo_sphere\gold-metallic-paint2.png"/>
            <p:cNvPicPr>
              <a:picLocks noChangeArrowheads="1"/>
            </p:cNvPicPr>
            <p:nvPr/>
          </p:nvPicPr>
          <p:blipFill rotWithShape="1">
            <a:blip r:embed="rId77" cstate="screen">
              <a:extLst>
                <a:ext uri="{BEBA8EAE-BF5A-486C-A8C5-ECC9F3942E4B}">
                  <a14:imgProps xmlns:a14="http://schemas.microsoft.com/office/drawing/2010/main">
                    <a14:imgLayer r:embed="rId78">
                      <a14:imgEffect>
                        <a14:backgroundRemoval t="10000" b="90000" l="4545" r="91818"/>
                      </a14:imgEffect>
                    </a14:imgLayer>
                  </a14:imgProps>
                </a:ext>
                <a:ext uri="{28A0092B-C50C-407E-A947-70E740481C1C}">
                  <a14:useLocalDpi xmlns:a14="http://schemas.microsoft.com/office/drawing/2010/main"/>
                </a:ext>
              </a:extLst>
            </a:blip>
            <a:srcRect l="8152" r="9904"/>
            <a:stretch/>
          </p:blipFill>
          <p:spPr bwMode="auto">
            <a:xfrm rot="20297184">
              <a:off x="7130739" y="3913115"/>
              <a:ext cx="309628"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5" descr="C:\psmImages\matlabCode\demo_sphere\gold-metallic-paint3.png"/>
            <p:cNvPicPr>
              <a:picLocks noChangeArrowheads="1"/>
            </p:cNvPicPr>
            <p:nvPr/>
          </p:nvPicPr>
          <p:blipFill rotWithShape="1">
            <a:blip r:embed="rId79" cstate="screen">
              <a:extLst>
                <a:ext uri="{BEBA8EAE-BF5A-486C-A8C5-ECC9F3942E4B}">
                  <a14:imgProps xmlns:a14="http://schemas.microsoft.com/office/drawing/2010/main">
                    <a14:imgLayer r:embed="rId80">
                      <a14:imgEffect>
                        <a14:backgroundRemoval t="10000" b="90000" l="8182" r="88182"/>
                      </a14:imgEffect>
                    </a14:imgLayer>
                  </a14:imgProps>
                </a:ext>
                <a:ext uri="{28A0092B-C50C-407E-A947-70E740481C1C}">
                  <a14:useLocalDpi xmlns:a14="http://schemas.microsoft.com/office/drawing/2010/main"/>
                </a:ext>
              </a:extLst>
            </a:blip>
            <a:srcRect r="10891"/>
            <a:stretch/>
          </p:blipFill>
          <p:spPr bwMode="auto">
            <a:xfrm rot="20297184">
              <a:off x="5768597" y="5399147"/>
              <a:ext cx="336703"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9" name="Picture 8" descr="C:\psmImages\matlabCode\demo_sphere\blue-metallic-paint2.png"/>
            <p:cNvPicPr>
              <a:picLocks noChangeArrowheads="1"/>
            </p:cNvPicPr>
            <p:nvPr/>
          </p:nvPicPr>
          <p:blipFill rotWithShape="1">
            <a:blip r:embed="rId81" cstate="screen">
              <a:extLst>
                <a:ext uri="{BEBA8EAE-BF5A-486C-A8C5-ECC9F3942E4B}">
                  <a14:imgProps xmlns:a14="http://schemas.microsoft.com/office/drawing/2010/main">
                    <a14:imgLayer r:embed="rId82">
                      <a14:imgEffect>
                        <a14:backgroundRemoval t="10000" b="90000" l="8182" r="86364"/>
                      </a14:imgEffect>
                    </a14:imgLayer>
                  </a14:imgProps>
                </a:ext>
                <a:ext uri="{28A0092B-C50C-407E-A947-70E740481C1C}">
                  <a14:useLocalDpi xmlns:a14="http://schemas.microsoft.com/office/drawing/2010/main"/>
                </a:ext>
              </a:extLst>
            </a:blip>
            <a:srcRect r="12460"/>
            <a:stretch/>
          </p:blipFill>
          <p:spPr bwMode="auto">
            <a:xfrm rot="20297184">
              <a:off x="7441815" y="3723713"/>
              <a:ext cx="330768"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0" name="Picture 9" descr="C:\psmImages\matlabCode\demo_sphere\red-metallic-paint.png"/>
            <p:cNvPicPr>
              <a:picLocks noChangeArrowheads="1"/>
            </p:cNvPicPr>
            <p:nvPr/>
          </p:nvPicPr>
          <p:blipFill>
            <a:blip r:embed="rId83" cstate="print">
              <a:extLst>
                <a:ext uri="{BEBA8EAE-BF5A-486C-A8C5-ECC9F3942E4B}">
                  <a14:imgProps xmlns:a14="http://schemas.microsoft.com/office/drawing/2010/main">
                    <a14:imgLayer r:embed="rId8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418274" y="3376448"/>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1" name="Picture 10" descr="C:\psmImages\matlabCode\demo_sphere\purple-paint.png"/>
            <p:cNvPicPr>
              <a:picLocks noChangeArrowheads="1"/>
            </p:cNvPicPr>
            <p:nvPr/>
          </p:nvPicPr>
          <p:blipFill>
            <a:blip r:embed="rId85" cstate="print">
              <a:extLst>
                <a:ext uri="{BEBA8EAE-BF5A-486C-A8C5-ECC9F3942E4B}">
                  <a14:imgProps xmlns:a14="http://schemas.microsoft.com/office/drawing/2010/main">
                    <a14:imgLayer r:embed="rId8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431882" y="5399147"/>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 name="Picture 11" descr="C:\psmImages\matlabCode\demo_sphere\pearl-paint.png"/>
            <p:cNvPicPr>
              <a:picLocks noChangeArrowheads="1"/>
            </p:cNvPicPr>
            <p:nvPr/>
          </p:nvPicPr>
          <p:blipFill>
            <a:blip r:embed="rId87" cstate="print">
              <a:extLst>
                <a:ext uri="{BEBA8EAE-BF5A-486C-A8C5-ECC9F3942E4B}">
                  <a14:imgProps xmlns:a14="http://schemas.microsoft.com/office/drawing/2010/main">
                    <a14:imgLayer r:embed="rId8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775858" y="3723713"/>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 name="Picture 12" descr="C:\psmImages\matlabCode\demo_sphere\silver-paint.png"/>
            <p:cNvPicPr>
              <a:picLocks noChangeArrowheads="1"/>
            </p:cNvPicPr>
            <p:nvPr/>
          </p:nvPicPr>
          <p:blipFill>
            <a:blip r:embed="rId89" cstate="print">
              <a:extLst>
                <a:ext uri="{BEBA8EAE-BF5A-486C-A8C5-ECC9F3942E4B}">
                  <a14:imgProps xmlns:a14="http://schemas.microsoft.com/office/drawing/2010/main">
                    <a14:imgLayer r:embed="rId9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418274" y="5194802"/>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 name="Picture 13" descr="C:\psmImages\matlabCode\demo_sphere\violet-acrylic.png"/>
            <p:cNvPicPr>
              <a:picLocks noChangeArrowheads="1"/>
            </p:cNvPicPr>
            <p:nvPr/>
          </p:nvPicPr>
          <p:blipFill>
            <a:blip r:embed="rId91" cstate="print">
              <a:extLst>
                <a:ext uri="{BEBA8EAE-BF5A-486C-A8C5-ECC9F3942E4B}">
                  <a14:imgProps xmlns:a14="http://schemas.microsoft.com/office/drawing/2010/main">
                    <a14:imgLayer r:embed="rId9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7418274" y="4095714"/>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 name="Picture 14" descr="C:\psmImages\matlabCode\demo_sphere\white-fabric2.png"/>
            <p:cNvPicPr>
              <a:picLocks noChangeArrowheads="1"/>
            </p:cNvPicPr>
            <p:nvPr/>
          </p:nvPicPr>
          <p:blipFill>
            <a:blip r:embed="rId93" cstate="print">
              <a:extLst>
                <a:ext uri="{BEBA8EAE-BF5A-486C-A8C5-ECC9F3942E4B}">
                  <a14:imgProps xmlns:a14="http://schemas.microsoft.com/office/drawing/2010/main">
                    <a14:imgLayer r:embed="rId9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297184">
              <a:off x="6775858" y="4455586"/>
              <a:ext cx="377851" cy="37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35" name="TextBox 34"/>
          <p:cNvSpPr txBox="1"/>
          <p:nvPr/>
        </p:nvSpPr>
        <p:spPr>
          <a:xfrm rot="480000">
            <a:off x="3063979" y="3947067"/>
            <a:ext cx="3318205" cy="461665"/>
          </a:xfrm>
          <a:prstGeom prst="rect">
            <a:avLst/>
          </a:prstGeom>
          <a:noFill/>
          <a:scene3d>
            <a:camera prst="isometricTopUp"/>
            <a:lightRig rig="threePt" dir="t"/>
          </a:scene3d>
        </p:spPr>
        <p:txBody>
          <a:bodyPr wrap="square" rtlCol="0">
            <a:spAutoFit/>
          </a:bodyPr>
          <a:lstStyle/>
          <a:p>
            <a:pPr algn="ctr"/>
            <a:r>
              <a:rPr lang="en-US" sz="2400" dirty="0" smtClean="0">
                <a:solidFill>
                  <a:srgbClr val="FF6600"/>
                </a:solidFill>
                <a:latin typeface="Verdana"/>
                <a:cs typeface="Verdana"/>
              </a:rPr>
              <a:t>BRDF Dictionary</a:t>
            </a:r>
            <a:endParaRPr lang="en-US" sz="2400" dirty="0">
              <a:solidFill>
                <a:srgbClr val="FF6600"/>
              </a:solidFill>
              <a:latin typeface="Verdana"/>
              <a:cs typeface="Verdana"/>
            </a:endParaRPr>
          </a:p>
        </p:txBody>
      </p:sp>
      <p:pic>
        <p:nvPicPr>
          <p:cNvPr id="58" name="Picture 42"/>
          <p:cNvPicPr>
            <a:picLocks noChangeAspect="1"/>
          </p:cNvPicPr>
          <p:nvPr/>
        </p:nvPicPr>
        <p:blipFill>
          <a:blip r:embed="rId95" cstate="screen">
            <a:extLst>
              <a:ext uri="{28A0092B-C50C-407E-A947-70E740481C1C}">
                <a14:useLocalDpi xmlns:a14="http://schemas.microsoft.com/office/drawing/2010/main"/>
              </a:ext>
            </a:extLst>
          </a:blip>
          <a:stretch>
            <a:fillRect/>
          </a:stretch>
        </p:blipFill>
        <p:spPr>
          <a:xfrm rot="10800000">
            <a:off x="3582570" y="917223"/>
            <a:ext cx="589325" cy="682977"/>
          </a:xfrm>
          <a:prstGeom prst="rect">
            <a:avLst/>
          </a:prstGeom>
        </p:spPr>
      </p:pic>
      <p:sp>
        <p:nvSpPr>
          <p:cNvPr id="59" name="TextBox 58"/>
          <p:cNvSpPr txBox="1"/>
          <p:nvPr/>
        </p:nvSpPr>
        <p:spPr>
          <a:xfrm>
            <a:off x="4229618" y="849566"/>
            <a:ext cx="1701714" cy="584776"/>
          </a:xfrm>
          <a:prstGeom prst="rect">
            <a:avLst/>
          </a:prstGeom>
          <a:noFill/>
        </p:spPr>
        <p:txBody>
          <a:bodyPr wrap="square" rtlCol="0">
            <a:spAutoFit/>
          </a:bodyPr>
          <a:lstStyle/>
          <a:p>
            <a:r>
              <a:rPr lang="en-US" sz="1600" dirty="0">
                <a:solidFill>
                  <a:srgbClr val="FF6600"/>
                </a:solidFill>
                <a:latin typeface="Verdana"/>
                <a:cs typeface="Verdana"/>
              </a:rPr>
              <a:t>K</a:t>
            </a:r>
            <a:r>
              <a:rPr lang="en-US" sz="1600" dirty="0" smtClean="0">
                <a:solidFill>
                  <a:srgbClr val="FF6600"/>
                </a:solidFill>
                <a:latin typeface="Verdana"/>
                <a:cs typeface="Verdana"/>
              </a:rPr>
              <a:t>nown illumination</a:t>
            </a:r>
            <a:endParaRPr lang="en-US" sz="1600" dirty="0">
              <a:solidFill>
                <a:srgbClr val="FF6600"/>
              </a:solidFill>
              <a:latin typeface="Verdana"/>
              <a:cs typeface="Verdana"/>
            </a:endParaRPr>
          </a:p>
        </p:txBody>
      </p:sp>
      <p:sp>
        <p:nvSpPr>
          <p:cNvPr id="67" name="TextBox 66"/>
          <p:cNvSpPr txBox="1"/>
          <p:nvPr/>
        </p:nvSpPr>
        <p:spPr>
          <a:xfrm rot="480000">
            <a:off x="2898719" y="3406845"/>
            <a:ext cx="1511342" cy="461665"/>
          </a:xfrm>
          <a:prstGeom prst="rect">
            <a:avLst/>
          </a:prstGeom>
          <a:noFill/>
          <a:scene3d>
            <a:camera prst="isometricTopUp"/>
            <a:lightRig rig="threePt" dir="t"/>
          </a:scene3d>
        </p:spPr>
        <p:txBody>
          <a:bodyPr wrap="square" rtlCol="0">
            <a:spAutoFit/>
          </a:bodyPr>
          <a:lstStyle/>
          <a:p>
            <a:pPr algn="ctr"/>
            <a:r>
              <a:rPr lang="en-US" sz="2400" b="1" dirty="0" smtClean="0">
                <a:solidFill>
                  <a:srgbClr val="EBF1DE"/>
                </a:solidFill>
                <a:latin typeface="Verdana"/>
                <a:cs typeface="Verdana"/>
              </a:rPr>
              <a:t>Target</a:t>
            </a:r>
            <a:endParaRPr lang="en-US" sz="2400" b="1" dirty="0">
              <a:solidFill>
                <a:srgbClr val="EBF1DE"/>
              </a:solidFill>
              <a:latin typeface="Verdana"/>
              <a:cs typeface="Verdana"/>
            </a:endParaRPr>
          </a:p>
        </p:txBody>
      </p:sp>
    </p:spTree>
    <p:custDataLst>
      <p:tags r:id="rId1"/>
    </p:custDataLst>
    <p:extLst>
      <p:ext uri="{BB962C8B-B14F-4D97-AF65-F5344CB8AC3E}">
        <p14:creationId xmlns:p14="http://schemas.microsoft.com/office/powerpoint/2010/main" val="4291464310"/>
      </p:ext>
    </p:extLst>
  </p:cSld>
  <p:clrMapOvr>
    <a:masterClrMapping/>
  </p:clrMapOvr>
  <mc:AlternateContent xmlns:mc="http://schemas.openxmlformats.org/markup-compatibility/2006" xmlns:p14="http://schemas.microsoft.com/office/powerpoint/2010/main">
    <mc:Choice Requires="p14">
      <p:transition spd="slow" p14:dur="2000" advTm="22667"/>
    </mc:Choice>
    <mc:Fallback xmlns="">
      <p:transition xmlns:p14="http://schemas.microsoft.com/office/powerpoint/2010/main" spd="slow" advTm="226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700"/>
                                        <p:tgtEl>
                                          <p:spTgt spid="51"/>
                                        </p:tgtEl>
                                        <p:attrNameLst>
                                          <p:attrName>ppt_y</p:attrName>
                                        </p:attrNameLst>
                                      </p:cBhvr>
                                      <p:tavLst>
                                        <p:tav tm="0">
                                          <p:val>
                                            <p:strVal val="#ppt_y"/>
                                          </p:val>
                                        </p:tav>
                                        <p:tav tm="100000">
                                          <p:val>
                                            <p:strVal val="#ppt_y+#ppt_h*1.125000"/>
                                          </p:val>
                                        </p:tav>
                                      </p:tavLst>
                                    </p:anim>
                                    <p:animEffect transition="out" filter="wipe(down)">
                                      <p:cBhvr>
                                        <p:cTn id="7" dur="700"/>
                                        <p:tgtEl>
                                          <p:spTgt spid="51"/>
                                        </p:tgtEl>
                                      </p:cBhvr>
                                    </p:animEffect>
                                    <p:set>
                                      <p:cBhvr>
                                        <p:cTn id="8" dur="1" fill="hold">
                                          <p:stCondLst>
                                            <p:cond delay="699"/>
                                          </p:stCondLst>
                                        </p:cTn>
                                        <p:tgtEl>
                                          <p:spTgt spid="51"/>
                                        </p:tgtEl>
                                        <p:attrNameLst>
                                          <p:attrName>style.visibility</p:attrName>
                                        </p:attrNameLst>
                                      </p:cBhvr>
                                      <p:to>
                                        <p:strVal val="hidden"/>
                                      </p:to>
                                    </p:set>
                                  </p:childTnLst>
                                </p:cTn>
                              </p:par>
                              <p:par>
                                <p:cTn id="9" presetID="12" presetClass="exit" presetSubtype="4" fill="hold" grpId="0" nodeType="withEffect">
                                  <p:stCondLst>
                                    <p:cond delay="0"/>
                                  </p:stCondLst>
                                  <p:childTnLst>
                                    <p:anim calcmode="lin" valueType="num">
                                      <p:cBhvr additive="base">
                                        <p:cTn id="10" dur="700"/>
                                        <p:tgtEl>
                                          <p:spTgt spid="52"/>
                                        </p:tgtEl>
                                        <p:attrNameLst>
                                          <p:attrName>ppt_y</p:attrName>
                                        </p:attrNameLst>
                                      </p:cBhvr>
                                      <p:tavLst>
                                        <p:tav tm="0">
                                          <p:val>
                                            <p:strVal val="#ppt_y"/>
                                          </p:val>
                                        </p:tav>
                                        <p:tav tm="100000">
                                          <p:val>
                                            <p:strVal val="#ppt_y+#ppt_h*1.125000"/>
                                          </p:val>
                                        </p:tav>
                                      </p:tavLst>
                                    </p:anim>
                                    <p:animEffect transition="out" filter="wipe(down)">
                                      <p:cBhvr>
                                        <p:cTn id="11" dur="700"/>
                                        <p:tgtEl>
                                          <p:spTgt spid="52"/>
                                        </p:tgtEl>
                                      </p:cBhvr>
                                    </p:animEffect>
                                    <p:set>
                                      <p:cBhvr>
                                        <p:cTn id="12" dur="1" fill="hold">
                                          <p:stCondLst>
                                            <p:cond delay="699"/>
                                          </p:stCondLst>
                                        </p:cTn>
                                        <p:tgtEl>
                                          <p:spTgt spid="52"/>
                                        </p:tgtEl>
                                        <p:attrNameLst>
                                          <p:attrName>style.visibility</p:attrName>
                                        </p:attrNameLst>
                                      </p:cBhvr>
                                      <p:to>
                                        <p:strVal val="hidden"/>
                                      </p:to>
                                    </p:set>
                                  </p:childTnLst>
                                </p:cTn>
                              </p:par>
                              <p:par>
                                <p:cTn id="13" presetID="12" presetClass="exit" presetSubtype="4" fill="hold" grpId="0" nodeType="withEffect">
                                  <p:stCondLst>
                                    <p:cond delay="0"/>
                                  </p:stCondLst>
                                  <p:childTnLst>
                                    <p:anim calcmode="lin" valueType="num">
                                      <p:cBhvr additive="base">
                                        <p:cTn id="14" dur="700"/>
                                        <p:tgtEl>
                                          <p:spTgt spid="53"/>
                                        </p:tgtEl>
                                        <p:attrNameLst>
                                          <p:attrName>ppt_y</p:attrName>
                                        </p:attrNameLst>
                                      </p:cBhvr>
                                      <p:tavLst>
                                        <p:tav tm="0">
                                          <p:val>
                                            <p:strVal val="#ppt_y"/>
                                          </p:val>
                                        </p:tav>
                                        <p:tav tm="100000">
                                          <p:val>
                                            <p:strVal val="#ppt_y+#ppt_h*1.125000"/>
                                          </p:val>
                                        </p:tav>
                                      </p:tavLst>
                                    </p:anim>
                                    <p:animEffect transition="out" filter="wipe(down)">
                                      <p:cBhvr>
                                        <p:cTn id="15" dur="700"/>
                                        <p:tgtEl>
                                          <p:spTgt spid="53"/>
                                        </p:tgtEl>
                                      </p:cBhvr>
                                    </p:animEffect>
                                    <p:set>
                                      <p:cBhvr>
                                        <p:cTn id="16" dur="1" fill="hold">
                                          <p:stCondLst>
                                            <p:cond delay="699"/>
                                          </p:stCondLst>
                                        </p:cTn>
                                        <p:tgtEl>
                                          <p:spTgt spid="53"/>
                                        </p:tgtEl>
                                        <p:attrNameLst>
                                          <p:attrName>style.visibility</p:attrName>
                                        </p:attrNameLst>
                                      </p:cBhvr>
                                      <p:to>
                                        <p:strVal val="hidden"/>
                                      </p:to>
                                    </p:set>
                                  </p:childTnLst>
                                </p:cTn>
                              </p:par>
                              <p:par>
                                <p:cTn id="17" presetID="12" presetClass="exit" presetSubtype="4" fill="hold" grpId="0" nodeType="withEffect">
                                  <p:stCondLst>
                                    <p:cond delay="0"/>
                                  </p:stCondLst>
                                  <p:childTnLst>
                                    <p:anim calcmode="lin" valueType="num">
                                      <p:cBhvr additive="base">
                                        <p:cTn id="18" dur="700"/>
                                        <p:tgtEl>
                                          <p:spTgt spid="54"/>
                                        </p:tgtEl>
                                        <p:attrNameLst>
                                          <p:attrName>ppt_y</p:attrName>
                                        </p:attrNameLst>
                                      </p:cBhvr>
                                      <p:tavLst>
                                        <p:tav tm="0">
                                          <p:val>
                                            <p:strVal val="#ppt_y"/>
                                          </p:val>
                                        </p:tav>
                                        <p:tav tm="100000">
                                          <p:val>
                                            <p:strVal val="#ppt_y+#ppt_h*1.125000"/>
                                          </p:val>
                                        </p:tav>
                                      </p:tavLst>
                                    </p:anim>
                                    <p:animEffect transition="out" filter="wipe(down)">
                                      <p:cBhvr>
                                        <p:cTn id="19" dur="700"/>
                                        <p:tgtEl>
                                          <p:spTgt spid="54"/>
                                        </p:tgtEl>
                                      </p:cBhvr>
                                    </p:animEffect>
                                    <p:set>
                                      <p:cBhvr>
                                        <p:cTn id="20" dur="1" fill="hold">
                                          <p:stCondLst>
                                            <p:cond delay="699"/>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1000"/>
                                  </p:stCondLst>
                                  <p:childTnLst>
                                    <p:set>
                                      <p:cBhvr>
                                        <p:cTn id="30" dur="1" fill="hold">
                                          <p:stCondLst>
                                            <p:cond delay="0"/>
                                          </p:stCondLst>
                                        </p:cTn>
                                        <p:tgtEl>
                                          <p:spTgt spid="35"/>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p:bldP spid="54" grpId="0"/>
      <p:bldP spid="35"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formation model</a:t>
            </a:r>
            <a:endParaRPr lang="en-US" dirty="0"/>
          </a:p>
        </p:txBody>
      </p:sp>
      <p:graphicFrame>
        <p:nvGraphicFramePr>
          <p:cNvPr id="42" name="Table 41"/>
          <p:cNvGraphicFramePr>
            <a:graphicFrameLocks noGrp="1"/>
          </p:cNvGraphicFramePr>
          <p:nvPr>
            <p:extLst>
              <p:ext uri="{D42A27DB-BD31-4B8C-83A1-F6EECF244321}">
                <p14:modId xmlns:p14="http://schemas.microsoft.com/office/powerpoint/2010/main" val="1260588766"/>
              </p:ext>
            </p:extLst>
          </p:nvPr>
        </p:nvGraphicFramePr>
        <p:xfrm>
          <a:off x="7162800" y="2209800"/>
          <a:ext cx="208280" cy="2926080"/>
        </p:xfrm>
        <a:graphic>
          <a:graphicData uri="http://schemas.openxmlformats.org/drawingml/2006/table">
            <a:tbl>
              <a:tblPr>
                <a:tableStyleId>{125E5076-3810-47DD-B79F-674D7AD40C01}</a:tableStyleId>
              </a:tblPr>
              <a:tblGrid>
                <a:gridCol w="208280"/>
              </a:tblGrid>
              <a:tr h="127748">
                <a:tc>
                  <a:txBody>
                    <a:bodyPr/>
                    <a:lstStyle/>
                    <a:p>
                      <a:endParaRPr lang="en-US" dirty="0">
                        <a:ln>
                          <a:solidFill>
                            <a:schemeClr val="bg1"/>
                          </a:solidFill>
                        </a:ln>
                        <a:solidFill>
                          <a:srgbClr val="FF0000"/>
                        </a:solidFill>
                      </a:endParaRPr>
                    </a:p>
                  </a:txBody>
                  <a:tcPr>
                    <a:lnL>
                      <a:noFill/>
                    </a:lnL>
                    <a:lnR>
                      <a:noFill/>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127748">
                <a:tc>
                  <a:txBody>
                    <a:bodyPr/>
                    <a:lstStyle/>
                    <a:p>
                      <a:endParaRPr lang="en-US" dirty="0">
                        <a:ln>
                          <a:solidFill>
                            <a:schemeClr val="bg1"/>
                          </a:solidFill>
                        </a:ln>
                        <a:solidFill>
                          <a:srgbClr val="FF0000"/>
                        </a:solidFill>
                      </a:endParaRPr>
                    </a:p>
                  </a:txBody>
                  <a:tcPr>
                    <a:lnL>
                      <a:noFill/>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127748">
                <a:tc>
                  <a:txBody>
                    <a:bodyPr/>
                    <a:lstStyle/>
                    <a:p>
                      <a:endParaRPr lang="en-US" dirty="0">
                        <a:ln>
                          <a:solidFill>
                            <a:schemeClr val="bg1"/>
                          </a:solidFill>
                        </a:ln>
                        <a:solidFill>
                          <a:srgbClr val="FF0000"/>
                        </a:solidFill>
                      </a:endParaRPr>
                    </a:p>
                  </a:txBody>
                  <a:tcPr>
                    <a:lnL>
                      <a:noFill/>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127748">
                <a:tc>
                  <a:txBody>
                    <a:bodyPr/>
                    <a:lstStyle/>
                    <a:p>
                      <a:endParaRPr lang="en-US" dirty="0">
                        <a:ln>
                          <a:solidFill>
                            <a:schemeClr val="bg1"/>
                          </a:solidFill>
                        </a:ln>
                        <a:solidFill>
                          <a:srgbClr val="FF0000"/>
                        </a:solidFill>
                      </a:endParaRPr>
                    </a:p>
                  </a:txBody>
                  <a:tcPr>
                    <a:lnL>
                      <a:noFill/>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127748">
                <a:tc>
                  <a:txBody>
                    <a:bodyPr/>
                    <a:lstStyle/>
                    <a:p>
                      <a:endParaRPr lang="en-US" dirty="0">
                        <a:ln>
                          <a:solidFill>
                            <a:schemeClr val="bg1"/>
                          </a:solidFill>
                        </a:ln>
                        <a:solidFill>
                          <a:srgbClr val="FF0000"/>
                        </a:solidFill>
                      </a:endParaRPr>
                    </a:p>
                  </a:txBody>
                  <a:tcPr>
                    <a:lnL>
                      <a:noFill/>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127748">
                <a:tc>
                  <a:txBody>
                    <a:bodyPr/>
                    <a:lstStyle/>
                    <a:p>
                      <a:endParaRPr lang="en-US" dirty="0">
                        <a:ln>
                          <a:solidFill>
                            <a:schemeClr val="bg1"/>
                          </a:solidFill>
                        </a:ln>
                        <a:solidFill>
                          <a:srgbClr val="FF0000"/>
                        </a:solidFill>
                      </a:endParaRPr>
                    </a:p>
                  </a:txBody>
                  <a:tcPr>
                    <a:lnL>
                      <a:noFill/>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127748">
                <a:tc>
                  <a:txBody>
                    <a:bodyPr/>
                    <a:lstStyle/>
                    <a:p>
                      <a:endParaRPr lang="en-US" dirty="0">
                        <a:ln>
                          <a:solidFill>
                            <a:schemeClr val="bg1"/>
                          </a:solidFill>
                        </a:ln>
                        <a:solidFill>
                          <a:srgbClr val="FF0000"/>
                        </a:solidFill>
                      </a:endParaRPr>
                    </a:p>
                  </a:txBody>
                  <a:tcPr>
                    <a:lnL>
                      <a:noFill/>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127748">
                <a:tc>
                  <a:txBody>
                    <a:bodyPr/>
                    <a:lstStyle/>
                    <a:p>
                      <a:endParaRPr lang="en-US" dirty="0">
                        <a:ln>
                          <a:solidFill>
                            <a:schemeClr val="bg1"/>
                          </a:solidFill>
                        </a:ln>
                        <a:solidFill>
                          <a:srgbClr val="FF0000"/>
                        </a:solidFill>
                      </a:endParaRPr>
                    </a:p>
                  </a:txBody>
                  <a:tcPr>
                    <a:lnL>
                      <a:noFill/>
                    </a:lnL>
                    <a:lnR>
                      <a:noFill/>
                    </a:lnR>
                    <a:lnT w="2857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6">
                        <a:lumMod val="75000"/>
                      </a:schemeClr>
                    </a:solidFill>
                  </a:tcPr>
                </a:tc>
              </a:tr>
            </a:tbl>
          </a:graphicData>
        </a:graphic>
      </p:graphicFrame>
      <mc:AlternateContent xmlns:mc="http://schemas.openxmlformats.org/markup-compatibility/2006" xmlns:a14="http://schemas.microsoft.com/office/drawing/2010/main">
        <mc:Choice Requires="a14">
          <p:sp>
            <p:nvSpPr>
              <p:cNvPr id="65" name="TextBox 64"/>
              <p:cNvSpPr txBox="1"/>
              <p:nvPr/>
            </p:nvSpPr>
            <p:spPr>
              <a:xfrm>
                <a:off x="1352550" y="838199"/>
                <a:ext cx="5058700" cy="821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600" b="1" i="1">
                              <a:solidFill>
                                <a:schemeClr val="bg1"/>
                              </a:solidFill>
                              <a:latin typeface="Cambria Math" charset="0"/>
                            </a:rPr>
                          </m:ctrlPr>
                        </m:sSubSupPr>
                        <m:e>
                          <m:r>
                            <a:rPr lang="en-US" sz="2600" b="1" i="1">
                              <a:solidFill>
                                <a:schemeClr val="bg1"/>
                              </a:solidFill>
                              <a:latin typeface="Cambria Math"/>
                            </a:rPr>
                            <m:t>𝐼</m:t>
                          </m:r>
                        </m:e>
                        <m:sub>
                          <m:r>
                            <m:rPr>
                              <m:sty m:val="p"/>
                            </m:rPr>
                            <a:rPr lang="en-US" sz="2600" b="1" i="1">
                              <a:solidFill>
                                <a:schemeClr val="bg1"/>
                              </a:solidFill>
                              <a:latin typeface="Cambria Math"/>
                            </a:rPr>
                            <m:t>p</m:t>
                          </m:r>
                        </m:sub>
                        <m:sup>
                          <m:r>
                            <a:rPr lang="en-US" sz="2600" b="1" i="1">
                              <a:solidFill>
                                <a:schemeClr val="bg1"/>
                              </a:solidFill>
                              <a:latin typeface="Cambria Math"/>
                            </a:rPr>
                            <m:t>1</m:t>
                          </m:r>
                        </m:sup>
                      </m:sSubSup>
                      <m:r>
                        <a:rPr lang="en-US" sz="2600" b="1" i="1">
                          <a:solidFill>
                            <a:schemeClr val="bg1"/>
                          </a:solidFill>
                          <a:latin typeface="Cambria Math"/>
                        </a:rPr>
                        <m:t>=</m:t>
                      </m:r>
                      <m:sSubSup>
                        <m:sSubSupPr>
                          <m:ctrlPr>
                            <a:rPr lang="en-US" sz="2600" b="1" i="1">
                              <a:solidFill>
                                <a:schemeClr val="bg1"/>
                              </a:solidFill>
                              <a:latin typeface="Cambria Math" charset="0"/>
                            </a:rPr>
                          </m:ctrlPr>
                        </m:sSubSupPr>
                        <m:e>
                          <m:r>
                            <a:rPr lang="en-US" sz="2600" b="1" i="1">
                              <a:solidFill>
                                <a:schemeClr val="bg1"/>
                              </a:solidFill>
                              <a:latin typeface="Cambria Math"/>
                            </a:rPr>
                            <m:t>𝜌</m:t>
                          </m:r>
                        </m:e>
                        <m:sub>
                          <m:r>
                            <m:rPr>
                              <m:sty m:val="p"/>
                            </m:rPr>
                            <a:rPr lang="en-US" sz="2600" b="1" i="1">
                              <a:solidFill>
                                <a:schemeClr val="bg1"/>
                              </a:solidFill>
                              <a:latin typeface="Cambria Math"/>
                            </a:rPr>
                            <m:t>p</m:t>
                          </m:r>
                        </m:sub>
                        <m:sup/>
                      </m:sSubSup>
                      <m:d>
                        <m:dPr>
                          <m:ctrlPr>
                            <a:rPr lang="en-US" sz="2600" b="1" i="1">
                              <a:solidFill>
                                <a:schemeClr val="bg1"/>
                              </a:solidFill>
                              <a:latin typeface="Cambria Math" charset="0"/>
                            </a:rPr>
                          </m:ctrlPr>
                        </m:dPr>
                        <m:e>
                          <m:r>
                            <a:rPr lang="en-US" sz="2600" b="1" i="1">
                              <a:solidFill>
                                <a:schemeClr val="bg1"/>
                              </a:solidFill>
                              <a:latin typeface="Cambria Math"/>
                            </a:rPr>
                            <m:t>𝒏</m:t>
                          </m:r>
                          <m:r>
                            <a:rPr lang="en-US" sz="2600" b="1" i="1">
                              <a:solidFill>
                                <a:schemeClr val="bg1"/>
                              </a:solidFill>
                              <a:latin typeface="Cambria Math"/>
                            </a:rPr>
                            <m:t>, </m:t>
                          </m:r>
                          <m:sSub>
                            <m:sSubPr>
                              <m:ctrlPr>
                                <a:rPr lang="en-US" sz="2600" b="1" i="1">
                                  <a:solidFill>
                                    <a:schemeClr val="bg1"/>
                                  </a:solidFill>
                                  <a:latin typeface="Cambria Math" charset="0"/>
                                </a:rPr>
                              </m:ctrlPr>
                            </m:sSubPr>
                            <m:e>
                              <m:r>
                                <a:rPr lang="en-US" sz="2600" b="1" i="1">
                                  <a:solidFill>
                                    <a:schemeClr val="bg1"/>
                                  </a:solidFill>
                                  <a:latin typeface="Cambria Math"/>
                                </a:rPr>
                                <m:t>𝒍</m:t>
                              </m:r>
                            </m:e>
                            <m:sub>
                              <m:r>
                                <a:rPr lang="en-US" sz="2600" b="1" i="1">
                                  <a:solidFill>
                                    <a:schemeClr val="bg1"/>
                                  </a:solidFill>
                                  <a:latin typeface="Cambria Math"/>
                                </a:rPr>
                                <m:t>𝟏</m:t>
                              </m:r>
                            </m:sub>
                          </m:sSub>
                          <m:r>
                            <a:rPr lang="en-US" sz="2600" b="1" i="1">
                              <a:solidFill>
                                <a:schemeClr val="bg1"/>
                              </a:solidFill>
                              <a:latin typeface="Cambria Math"/>
                            </a:rPr>
                            <m:t>,</m:t>
                          </m:r>
                          <m:r>
                            <a:rPr lang="en-US" sz="2600" b="1" i="1">
                              <a:solidFill>
                                <a:schemeClr val="bg1"/>
                              </a:solidFill>
                              <a:latin typeface="Cambria Math"/>
                            </a:rPr>
                            <m:t>𝒗</m:t>
                          </m:r>
                        </m:e>
                      </m:d>
                      <m:r>
                        <a:rPr lang="en-US" sz="2600" b="1" i="1">
                          <a:solidFill>
                            <a:schemeClr val="bg1"/>
                          </a:solidFill>
                          <a:latin typeface="Cambria Math"/>
                        </a:rPr>
                        <m:t>∙</m:t>
                      </m:r>
                      <m:r>
                        <m:rPr>
                          <m:sty m:val="p"/>
                        </m:rPr>
                        <a:rPr lang="en-US" sz="2600" b="1" i="1">
                          <a:solidFill>
                            <a:schemeClr val="bg1"/>
                          </a:solidFill>
                          <a:latin typeface="Cambria Math"/>
                        </a:rPr>
                        <m:t>max</m:t>
                      </m:r>
                      <m:r>
                        <a:rPr lang="en-US" sz="2600" b="1" i="1">
                          <a:solidFill>
                            <a:schemeClr val="bg1"/>
                          </a:solidFill>
                          <a:latin typeface="Cambria Math"/>
                        </a:rPr>
                        <m:t>(</m:t>
                      </m:r>
                      <m:r>
                        <a:rPr lang="en-US" sz="2600" b="1" i="1">
                          <a:solidFill>
                            <a:schemeClr val="bg1"/>
                          </a:solidFill>
                          <a:latin typeface="Cambria Math"/>
                        </a:rPr>
                        <m:t>𝟎</m:t>
                      </m:r>
                      <m:r>
                        <a:rPr lang="en-US" sz="2600" b="1" i="1">
                          <a:solidFill>
                            <a:schemeClr val="bg1"/>
                          </a:solidFill>
                          <a:latin typeface="Cambria Math"/>
                        </a:rPr>
                        <m:t>,</m:t>
                      </m:r>
                      <m:sSubSup>
                        <m:sSubSupPr>
                          <m:ctrlPr>
                            <a:rPr lang="en-US" sz="2600" b="1" i="1">
                              <a:solidFill>
                                <a:schemeClr val="bg1"/>
                              </a:solidFill>
                              <a:latin typeface="Cambria Math" charset="0"/>
                            </a:rPr>
                          </m:ctrlPr>
                        </m:sSubSupPr>
                        <m:e>
                          <m:r>
                            <a:rPr lang="en-US" sz="2600" b="1" i="1">
                              <a:solidFill>
                                <a:schemeClr val="bg1"/>
                              </a:solidFill>
                              <a:latin typeface="Cambria Math"/>
                            </a:rPr>
                            <m:t>𝒏</m:t>
                          </m:r>
                        </m:e>
                        <m:sub>
                          <m:r>
                            <a:rPr lang="en-US" sz="2600" b="1" i="1">
                              <a:solidFill>
                                <a:schemeClr val="bg1"/>
                              </a:solidFill>
                              <a:latin typeface="Cambria Math"/>
                            </a:rPr>
                            <m:t>𝐩</m:t>
                          </m:r>
                        </m:sub>
                        <m:sup>
                          <m:r>
                            <a:rPr lang="en-US" sz="2600" b="1" i="1">
                              <a:solidFill>
                                <a:schemeClr val="bg1"/>
                              </a:solidFill>
                              <a:latin typeface="Cambria Math"/>
                            </a:rPr>
                            <m:t>𝑻</m:t>
                          </m:r>
                        </m:sup>
                      </m:sSubSup>
                      <m:sSub>
                        <m:sSubPr>
                          <m:ctrlPr>
                            <a:rPr lang="en-US" sz="2600" b="1" i="1">
                              <a:solidFill>
                                <a:schemeClr val="bg1"/>
                              </a:solidFill>
                              <a:latin typeface="Cambria Math" charset="0"/>
                            </a:rPr>
                          </m:ctrlPr>
                        </m:sSubPr>
                        <m:e>
                          <m:r>
                            <a:rPr lang="en-US" sz="2600" b="1" i="1">
                              <a:solidFill>
                                <a:schemeClr val="bg1"/>
                              </a:solidFill>
                              <a:latin typeface="Cambria Math"/>
                            </a:rPr>
                            <m:t>𝒍</m:t>
                          </m:r>
                        </m:e>
                        <m:sub>
                          <m:r>
                            <a:rPr lang="en-US" sz="2600" b="1" i="1">
                              <a:solidFill>
                                <a:schemeClr val="bg1"/>
                              </a:solidFill>
                              <a:latin typeface="Cambria Math"/>
                            </a:rPr>
                            <m:t>𝟏</m:t>
                          </m:r>
                        </m:sub>
                      </m:sSub>
                      <m:r>
                        <a:rPr lang="en-US" sz="2600" b="1" i="1">
                          <a:solidFill>
                            <a:schemeClr val="bg1"/>
                          </a:solidFill>
                          <a:latin typeface="Cambria Math"/>
                        </a:rPr>
                        <m:t>)</m:t>
                      </m:r>
                    </m:oMath>
                  </m:oMathPara>
                </a14:m>
                <a:endParaRPr lang="en-US" sz="2600" b="1" i="1" dirty="0">
                  <a:solidFill>
                    <a:schemeClr val="bg1"/>
                  </a:solidFill>
                  <a:latin typeface="Cambria Math"/>
                </a:endParaRPr>
              </a:p>
              <a:p>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1352550" y="838199"/>
                <a:ext cx="5058700" cy="82163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1328805" y="1389034"/>
                <a:ext cx="5058700" cy="821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smtClean="0">
                              <a:solidFill>
                                <a:schemeClr val="bg1"/>
                              </a:solidFill>
                              <a:latin typeface="Cambria Math" charset="0"/>
                            </a:rPr>
                          </m:ctrlPr>
                        </m:sSubSupPr>
                        <m:e>
                          <m:r>
                            <a:rPr lang="en-US" sz="2600" b="0" i="1" smtClean="0">
                              <a:solidFill>
                                <a:schemeClr val="bg1"/>
                              </a:solidFill>
                              <a:latin typeface="Cambria Math"/>
                              <a:ea typeface="Cambria Math"/>
                            </a:rPr>
                            <m:t>𝐼</m:t>
                          </m:r>
                        </m:e>
                        <m:sub>
                          <m:r>
                            <m:rPr>
                              <m:sty m:val="p"/>
                            </m:rPr>
                            <a:rPr lang="en-US" sz="2600">
                              <a:solidFill>
                                <a:schemeClr val="bg1"/>
                              </a:solidFill>
                              <a:latin typeface="Cambria Math"/>
                            </a:rPr>
                            <m:t>p</m:t>
                          </m:r>
                        </m:sub>
                        <m:sup>
                          <m:r>
                            <a:rPr lang="en-US" sz="2600" b="0" i="1" smtClean="0">
                              <a:solidFill>
                                <a:schemeClr val="bg1"/>
                              </a:solidFill>
                              <a:latin typeface="Cambria Math"/>
                            </a:rPr>
                            <m:t>2</m:t>
                          </m:r>
                        </m:sup>
                      </m:sSubSup>
                      <m:r>
                        <a:rPr lang="en-US" sz="2600" i="1">
                          <a:solidFill>
                            <a:schemeClr val="bg1"/>
                          </a:solidFill>
                          <a:latin typeface="Cambria Math"/>
                        </a:rPr>
                        <m:t>=</m:t>
                      </m:r>
                      <m:sSubSup>
                        <m:sSubSupPr>
                          <m:ctrlPr>
                            <a:rPr lang="en-US" sz="2600" i="1" smtClean="0">
                              <a:solidFill>
                                <a:schemeClr val="bg1"/>
                              </a:solidFill>
                              <a:latin typeface="Cambria Math" charset="0"/>
                            </a:rPr>
                          </m:ctrlPr>
                        </m:sSubSupPr>
                        <m:e>
                          <m:r>
                            <a:rPr lang="en-US" sz="2600" i="1" smtClean="0">
                              <a:solidFill>
                                <a:schemeClr val="bg1"/>
                              </a:solidFill>
                              <a:latin typeface="Cambria Math"/>
                              <a:ea typeface="Cambria Math"/>
                            </a:rPr>
                            <m:t>𝜌</m:t>
                          </m:r>
                        </m:e>
                        <m:sub>
                          <m:r>
                            <m:rPr>
                              <m:sty m:val="p"/>
                            </m:rPr>
                            <a:rPr lang="en-US" sz="2600" b="0" i="0" smtClean="0">
                              <a:solidFill>
                                <a:schemeClr val="bg1"/>
                              </a:solidFill>
                              <a:latin typeface="Cambria Math"/>
                            </a:rPr>
                            <m:t>p</m:t>
                          </m:r>
                        </m:sub>
                        <m:sup/>
                      </m:sSubSup>
                      <m:d>
                        <m:dPr>
                          <m:ctrlPr>
                            <a:rPr lang="en-US" sz="2600" b="1" i="1">
                              <a:solidFill>
                                <a:schemeClr val="bg1"/>
                              </a:solidFill>
                              <a:latin typeface="Cambria Math" charset="0"/>
                              <a:ea typeface="Cambria Math"/>
                            </a:rPr>
                          </m:ctrlPr>
                        </m:dPr>
                        <m:e>
                          <m:r>
                            <a:rPr lang="en-US" sz="2600" b="1" i="1">
                              <a:solidFill>
                                <a:schemeClr val="bg1"/>
                              </a:solidFill>
                              <a:latin typeface="Cambria Math"/>
                              <a:ea typeface="Cambria Math"/>
                            </a:rPr>
                            <m:t>𝒏</m:t>
                          </m:r>
                          <m:r>
                            <a:rPr lang="en-US" sz="2600" b="1" i="1">
                              <a:solidFill>
                                <a:schemeClr val="bg1"/>
                              </a:solidFill>
                              <a:latin typeface="Cambria Math"/>
                              <a:ea typeface="Cambria Math"/>
                            </a:rPr>
                            <m:t>,</m:t>
                          </m:r>
                          <m:sSub>
                            <m:sSubPr>
                              <m:ctrlPr>
                                <a:rPr lang="en-US" sz="2600" b="1" i="1" smtClean="0">
                                  <a:solidFill>
                                    <a:schemeClr val="bg1"/>
                                  </a:solidFill>
                                  <a:latin typeface="Cambria Math" charset="0"/>
                                  <a:ea typeface="Cambria Math"/>
                                </a:rPr>
                              </m:ctrlPr>
                            </m:sSubPr>
                            <m:e>
                              <m:r>
                                <a:rPr lang="en-US" sz="2600" b="1" i="1" smtClean="0">
                                  <a:solidFill>
                                    <a:schemeClr val="bg1"/>
                                  </a:solidFill>
                                  <a:latin typeface="Cambria Math"/>
                                  <a:ea typeface="Cambria Math"/>
                                </a:rPr>
                                <m:t>𝒍</m:t>
                              </m:r>
                            </m:e>
                            <m:sub>
                              <m:r>
                                <a:rPr lang="en-US" sz="2600" b="1" i="1" smtClean="0">
                                  <a:solidFill>
                                    <a:schemeClr val="bg1"/>
                                  </a:solidFill>
                                  <a:latin typeface="Cambria Math"/>
                                  <a:ea typeface="Cambria Math"/>
                                </a:rPr>
                                <m:t>𝟐</m:t>
                              </m:r>
                            </m:sub>
                          </m:sSub>
                          <m:r>
                            <a:rPr lang="en-US" sz="2600" b="1" i="1">
                              <a:solidFill>
                                <a:schemeClr val="bg1"/>
                              </a:solidFill>
                              <a:latin typeface="Cambria Math"/>
                              <a:ea typeface="Cambria Math"/>
                            </a:rPr>
                            <m:t>,</m:t>
                          </m:r>
                          <m:r>
                            <a:rPr lang="en-US" sz="2600" b="1" i="1">
                              <a:solidFill>
                                <a:schemeClr val="bg1"/>
                              </a:solidFill>
                              <a:latin typeface="Cambria Math"/>
                              <a:ea typeface="Cambria Math"/>
                            </a:rPr>
                            <m:t>𝒗</m:t>
                          </m:r>
                        </m:e>
                      </m:d>
                      <m:r>
                        <a:rPr lang="en-US" sz="2600" b="1" i="1" smtClean="0">
                          <a:solidFill>
                            <a:schemeClr val="bg1"/>
                          </a:solidFill>
                          <a:latin typeface="Cambria Math"/>
                          <a:ea typeface="Cambria Math"/>
                        </a:rPr>
                        <m:t>∙</m:t>
                      </m:r>
                      <m:r>
                        <m:rPr>
                          <m:sty m:val="p"/>
                        </m:rPr>
                        <a:rPr lang="en-US" sz="2600" b="0" i="0" smtClean="0">
                          <a:solidFill>
                            <a:schemeClr val="bg1"/>
                          </a:solidFill>
                          <a:latin typeface="Cambria Math"/>
                          <a:ea typeface="Cambria Math"/>
                        </a:rPr>
                        <m:t>max</m:t>
                      </m:r>
                      <m:r>
                        <a:rPr lang="en-US" sz="2600" i="1">
                          <a:solidFill>
                            <a:schemeClr val="bg1"/>
                          </a:solidFill>
                          <a:latin typeface="Cambria Math"/>
                        </a:rPr>
                        <m:t>(</m:t>
                      </m:r>
                      <m:r>
                        <a:rPr lang="en-US" sz="2600" b="1" i="1" smtClean="0">
                          <a:solidFill>
                            <a:schemeClr val="bg1"/>
                          </a:solidFill>
                          <a:latin typeface="Cambria Math"/>
                        </a:rPr>
                        <m:t>𝟎</m:t>
                      </m:r>
                      <m:r>
                        <a:rPr lang="en-US" sz="2600" b="1" i="1" smtClean="0">
                          <a:solidFill>
                            <a:schemeClr val="bg1"/>
                          </a:solidFill>
                          <a:latin typeface="Cambria Math"/>
                        </a:rPr>
                        <m:t>, </m:t>
                      </m:r>
                      <m:sSup>
                        <m:sSupPr>
                          <m:ctrlPr>
                            <a:rPr lang="en-US" sz="2600" b="1" i="1" smtClean="0">
                              <a:solidFill>
                                <a:schemeClr val="bg1"/>
                              </a:solidFill>
                              <a:latin typeface="Cambria Math" charset="0"/>
                            </a:rPr>
                          </m:ctrlPr>
                        </m:sSupPr>
                        <m:e>
                          <m:r>
                            <a:rPr lang="en-US" sz="2600" b="1" i="1" smtClean="0">
                              <a:solidFill>
                                <a:schemeClr val="bg1"/>
                              </a:solidFill>
                              <a:latin typeface="Cambria Math"/>
                            </a:rPr>
                            <m:t>𝒏</m:t>
                          </m:r>
                        </m:e>
                        <m:sup>
                          <m:r>
                            <a:rPr lang="en-US" sz="2600" b="1" i="1" smtClean="0">
                              <a:solidFill>
                                <a:schemeClr val="bg1"/>
                              </a:solidFill>
                              <a:latin typeface="Cambria Math"/>
                            </a:rPr>
                            <m:t>𝑻</m:t>
                          </m:r>
                        </m:sup>
                      </m:sSup>
                      <m:sSub>
                        <m:sSubPr>
                          <m:ctrlPr>
                            <a:rPr lang="en-US" sz="2600" b="1" i="1">
                              <a:solidFill>
                                <a:schemeClr val="bg1"/>
                              </a:solidFill>
                              <a:latin typeface="Cambria Math" charset="0"/>
                              <a:ea typeface="Cambria Math"/>
                            </a:rPr>
                          </m:ctrlPr>
                        </m:sSubPr>
                        <m:e>
                          <m:r>
                            <a:rPr lang="en-US" sz="2600" b="1" i="1" smtClean="0">
                              <a:solidFill>
                                <a:schemeClr val="bg1"/>
                              </a:solidFill>
                              <a:latin typeface="Cambria Math"/>
                              <a:ea typeface="Cambria Math"/>
                            </a:rPr>
                            <m:t>𝒍</m:t>
                          </m:r>
                        </m:e>
                        <m:sub>
                          <m:r>
                            <a:rPr lang="en-US" sz="2600" b="1" i="1" smtClean="0">
                              <a:solidFill>
                                <a:schemeClr val="bg1"/>
                              </a:solidFill>
                              <a:latin typeface="Cambria Math"/>
                              <a:ea typeface="Cambria Math"/>
                            </a:rPr>
                            <m:t>𝟐</m:t>
                          </m:r>
                        </m:sub>
                      </m:sSub>
                      <m:r>
                        <a:rPr lang="en-US" sz="2600" i="1">
                          <a:solidFill>
                            <a:schemeClr val="bg1"/>
                          </a:solidFill>
                          <a:latin typeface="Cambria Math"/>
                        </a:rPr>
                        <m:t>)</m:t>
                      </m:r>
                    </m:oMath>
                  </m:oMathPara>
                </a14:m>
                <a:endParaRPr lang="en-US" sz="2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1328805" y="1389034"/>
                <a:ext cx="5058700" cy="82144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1295400" y="1969532"/>
                <a:ext cx="5058700" cy="544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smtClean="0">
                              <a:solidFill>
                                <a:schemeClr val="bg1"/>
                              </a:solidFill>
                              <a:latin typeface="Cambria Math" charset="0"/>
                            </a:rPr>
                          </m:ctrlPr>
                        </m:sSubSupPr>
                        <m:e>
                          <m:r>
                            <a:rPr lang="en-US" sz="2600" b="0" i="1" smtClean="0">
                              <a:solidFill>
                                <a:schemeClr val="bg1"/>
                              </a:solidFill>
                              <a:latin typeface="Cambria Math"/>
                              <a:ea typeface="Cambria Math"/>
                            </a:rPr>
                            <m:t>𝐼</m:t>
                          </m:r>
                        </m:e>
                        <m:sub>
                          <m:r>
                            <m:rPr>
                              <m:sty m:val="p"/>
                            </m:rPr>
                            <a:rPr lang="en-US" sz="2600">
                              <a:solidFill>
                                <a:schemeClr val="bg1"/>
                              </a:solidFill>
                              <a:latin typeface="Cambria Math"/>
                            </a:rPr>
                            <m:t>p</m:t>
                          </m:r>
                        </m:sub>
                        <m:sup>
                          <m:r>
                            <a:rPr lang="en-US" sz="2600" b="0" i="1" smtClean="0">
                              <a:solidFill>
                                <a:schemeClr val="bg1"/>
                              </a:solidFill>
                              <a:latin typeface="Cambria Math"/>
                            </a:rPr>
                            <m:t>3</m:t>
                          </m:r>
                        </m:sup>
                      </m:sSubSup>
                      <m:r>
                        <a:rPr lang="en-US" sz="2600" i="1">
                          <a:solidFill>
                            <a:schemeClr val="bg1"/>
                          </a:solidFill>
                          <a:latin typeface="Cambria Math"/>
                        </a:rPr>
                        <m:t>=</m:t>
                      </m:r>
                      <m:sSubSup>
                        <m:sSubSupPr>
                          <m:ctrlPr>
                            <a:rPr lang="en-US" sz="2600" i="1" smtClean="0">
                              <a:solidFill>
                                <a:schemeClr val="bg1"/>
                              </a:solidFill>
                              <a:latin typeface="Cambria Math" charset="0"/>
                            </a:rPr>
                          </m:ctrlPr>
                        </m:sSubSupPr>
                        <m:e>
                          <m:r>
                            <a:rPr lang="en-US" sz="2600" i="1" smtClean="0">
                              <a:solidFill>
                                <a:schemeClr val="bg1"/>
                              </a:solidFill>
                              <a:latin typeface="Cambria Math"/>
                              <a:ea typeface="Cambria Math"/>
                            </a:rPr>
                            <m:t>𝜌</m:t>
                          </m:r>
                        </m:e>
                        <m:sub>
                          <m:r>
                            <m:rPr>
                              <m:sty m:val="p"/>
                            </m:rPr>
                            <a:rPr lang="en-US" sz="2600" b="0" i="0" smtClean="0">
                              <a:solidFill>
                                <a:schemeClr val="bg1"/>
                              </a:solidFill>
                              <a:latin typeface="Cambria Math"/>
                            </a:rPr>
                            <m:t>p</m:t>
                          </m:r>
                        </m:sub>
                        <m:sup/>
                      </m:sSubSup>
                      <m:d>
                        <m:dPr>
                          <m:ctrlPr>
                            <a:rPr lang="en-US" sz="2600" b="1" i="1">
                              <a:solidFill>
                                <a:schemeClr val="bg1"/>
                              </a:solidFill>
                              <a:latin typeface="Cambria Math" charset="0"/>
                              <a:ea typeface="Cambria Math"/>
                            </a:rPr>
                          </m:ctrlPr>
                        </m:dPr>
                        <m:e>
                          <m:r>
                            <a:rPr lang="en-US" sz="2600" b="1" i="1">
                              <a:solidFill>
                                <a:schemeClr val="bg1"/>
                              </a:solidFill>
                              <a:latin typeface="Cambria Math"/>
                              <a:ea typeface="Cambria Math"/>
                            </a:rPr>
                            <m:t>𝒏</m:t>
                          </m:r>
                          <m:r>
                            <a:rPr lang="en-US" sz="2600" b="1" i="1">
                              <a:solidFill>
                                <a:schemeClr val="bg1"/>
                              </a:solidFill>
                              <a:latin typeface="Cambria Math"/>
                              <a:ea typeface="Cambria Math"/>
                            </a:rPr>
                            <m:t>, </m:t>
                          </m:r>
                          <m:sSub>
                            <m:sSubPr>
                              <m:ctrlPr>
                                <a:rPr lang="en-US" sz="2600" b="1" i="1" smtClean="0">
                                  <a:solidFill>
                                    <a:schemeClr val="bg1"/>
                                  </a:solidFill>
                                  <a:latin typeface="Cambria Math" charset="0"/>
                                  <a:ea typeface="Cambria Math"/>
                                </a:rPr>
                              </m:ctrlPr>
                            </m:sSubPr>
                            <m:e>
                              <m:r>
                                <a:rPr lang="en-US" sz="2600" b="1" i="1" smtClean="0">
                                  <a:solidFill>
                                    <a:schemeClr val="bg1"/>
                                  </a:solidFill>
                                  <a:latin typeface="Cambria Math"/>
                                  <a:ea typeface="Cambria Math"/>
                                </a:rPr>
                                <m:t>𝒍</m:t>
                              </m:r>
                            </m:e>
                            <m:sub>
                              <m:r>
                                <a:rPr lang="en-US" sz="2600" b="1" i="1" smtClean="0">
                                  <a:solidFill>
                                    <a:schemeClr val="bg1"/>
                                  </a:solidFill>
                                  <a:latin typeface="Cambria Math"/>
                                  <a:ea typeface="Cambria Math"/>
                                </a:rPr>
                                <m:t>𝟑</m:t>
                              </m:r>
                            </m:sub>
                          </m:sSub>
                          <m:r>
                            <a:rPr lang="en-US" sz="2600" b="1" i="1">
                              <a:solidFill>
                                <a:schemeClr val="bg1"/>
                              </a:solidFill>
                              <a:latin typeface="Cambria Math"/>
                              <a:ea typeface="Cambria Math"/>
                            </a:rPr>
                            <m:t>,</m:t>
                          </m:r>
                          <m:r>
                            <a:rPr lang="en-US" sz="2600" b="1" i="1">
                              <a:solidFill>
                                <a:schemeClr val="bg1"/>
                              </a:solidFill>
                              <a:latin typeface="Cambria Math"/>
                              <a:ea typeface="Cambria Math"/>
                            </a:rPr>
                            <m:t>𝒗</m:t>
                          </m:r>
                        </m:e>
                      </m:d>
                      <m:r>
                        <a:rPr lang="en-US" sz="2600" b="1" i="1" smtClean="0">
                          <a:solidFill>
                            <a:schemeClr val="bg1"/>
                          </a:solidFill>
                          <a:latin typeface="Cambria Math"/>
                          <a:ea typeface="Cambria Math"/>
                        </a:rPr>
                        <m:t>∙</m:t>
                      </m:r>
                      <m:r>
                        <m:rPr>
                          <m:sty m:val="p"/>
                        </m:rPr>
                        <a:rPr lang="en-US" sz="2600" b="0" i="0" smtClean="0">
                          <a:solidFill>
                            <a:schemeClr val="bg1"/>
                          </a:solidFill>
                          <a:latin typeface="Cambria Math"/>
                          <a:ea typeface="Cambria Math"/>
                        </a:rPr>
                        <m:t>max</m:t>
                      </m:r>
                      <m:r>
                        <a:rPr lang="en-US" sz="2600" i="1">
                          <a:solidFill>
                            <a:schemeClr val="bg1"/>
                          </a:solidFill>
                          <a:latin typeface="Cambria Math"/>
                        </a:rPr>
                        <m:t>(</m:t>
                      </m:r>
                      <m:r>
                        <a:rPr lang="en-US" sz="2600" b="1" i="1" smtClean="0">
                          <a:solidFill>
                            <a:schemeClr val="bg1"/>
                          </a:solidFill>
                          <a:latin typeface="Cambria Math"/>
                        </a:rPr>
                        <m:t>𝟎</m:t>
                      </m:r>
                      <m:r>
                        <a:rPr lang="en-US" sz="2600" b="1" i="1" smtClean="0">
                          <a:solidFill>
                            <a:schemeClr val="bg1"/>
                          </a:solidFill>
                          <a:latin typeface="Cambria Math"/>
                        </a:rPr>
                        <m:t>, </m:t>
                      </m:r>
                      <m:sSup>
                        <m:sSupPr>
                          <m:ctrlPr>
                            <a:rPr lang="en-US" sz="2600" b="1" i="1" smtClean="0">
                              <a:solidFill>
                                <a:schemeClr val="bg1"/>
                              </a:solidFill>
                              <a:latin typeface="Cambria Math" charset="0"/>
                            </a:rPr>
                          </m:ctrlPr>
                        </m:sSupPr>
                        <m:e>
                          <m:r>
                            <a:rPr lang="en-US" sz="2600" b="1" i="1" smtClean="0">
                              <a:solidFill>
                                <a:schemeClr val="bg1"/>
                              </a:solidFill>
                              <a:latin typeface="Cambria Math"/>
                            </a:rPr>
                            <m:t>𝒏</m:t>
                          </m:r>
                        </m:e>
                        <m:sup>
                          <m:r>
                            <a:rPr lang="en-US" sz="2600" b="1" i="1" smtClean="0">
                              <a:solidFill>
                                <a:schemeClr val="bg1"/>
                              </a:solidFill>
                              <a:latin typeface="Cambria Math"/>
                            </a:rPr>
                            <m:t>𝑻</m:t>
                          </m:r>
                        </m:sup>
                      </m:sSup>
                      <m:sSub>
                        <m:sSubPr>
                          <m:ctrlPr>
                            <a:rPr lang="en-US" sz="2600" b="1" i="1">
                              <a:solidFill>
                                <a:schemeClr val="bg1"/>
                              </a:solidFill>
                              <a:latin typeface="Cambria Math" charset="0"/>
                              <a:ea typeface="Cambria Math"/>
                            </a:rPr>
                          </m:ctrlPr>
                        </m:sSubPr>
                        <m:e>
                          <m:r>
                            <a:rPr lang="en-US" sz="2600" b="1" i="1" smtClean="0">
                              <a:solidFill>
                                <a:schemeClr val="bg1"/>
                              </a:solidFill>
                              <a:latin typeface="Cambria Math"/>
                              <a:ea typeface="Cambria Math"/>
                            </a:rPr>
                            <m:t>𝒍</m:t>
                          </m:r>
                        </m:e>
                        <m:sub>
                          <m:r>
                            <a:rPr lang="en-US" sz="2600" b="1" i="1" smtClean="0">
                              <a:solidFill>
                                <a:schemeClr val="bg1"/>
                              </a:solidFill>
                              <a:latin typeface="Cambria Math"/>
                              <a:ea typeface="Cambria Math"/>
                            </a:rPr>
                            <m:t>𝟑</m:t>
                          </m:r>
                        </m:sub>
                      </m:sSub>
                      <m:r>
                        <a:rPr lang="en-US" sz="2600" i="1">
                          <a:solidFill>
                            <a:schemeClr val="bg1"/>
                          </a:solidFill>
                          <a:latin typeface="Cambria Math"/>
                        </a:rPr>
                        <m:t>)</m:t>
                      </m:r>
                    </m:oMath>
                  </m:oMathPara>
                </a14:m>
                <a:endParaRPr lang="en-US" sz="2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1295400" y="1969532"/>
                <a:ext cx="5058700" cy="544444"/>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3019425" y="2825728"/>
                <a:ext cx="2591607" cy="13542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chemeClr val="bg1"/>
                              </a:solidFill>
                              <a:latin typeface="Cambria Math" charset="0"/>
                            </a:rPr>
                          </m:ctrlPr>
                        </m:accPr>
                        <m:e>
                          <m:r>
                            <a:rPr lang="en-US" sz="2400" b="0" i="1" smtClean="0">
                              <a:solidFill>
                                <a:schemeClr val="bg1"/>
                              </a:solidFill>
                              <a:latin typeface="Cambria Math"/>
                              <a:ea typeface="Cambria Math"/>
                            </a:rPr>
                            <m:t>𝜌</m:t>
                          </m:r>
                        </m:e>
                      </m:acc>
                      <m:r>
                        <a:rPr lang="en-US" sz="2400" b="0" i="1" smtClean="0">
                          <a:solidFill>
                            <a:schemeClr val="bg1"/>
                          </a:solidFill>
                          <a:latin typeface="Cambria Math"/>
                        </a:rPr>
                        <m:t>= </m:t>
                      </m:r>
                      <m:d>
                        <m:dPr>
                          <m:begChr m:val="["/>
                          <m:endChr m:val="]"/>
                          <m:ctrlPr>
                            <a:rPr lang="en-US" sz="2400" b="0" i="1" smtClean="0">
                              <a:solidFill>
                                <a:schemeClr val="bg1"/>
                              </a:solidFill>
                              <a:latin typeface="Cambria Math" charset="0"/>
                            </a:rPr>
                          </m:ctrlPr>
                        </m:dPr>
                        <m:e>
                          <m:m>
                            <m:mPr>
                              <m:mcs>
                                <m:mc>
                                  <m:mcPr>
                                    <m:count m:val="1"/>
                                    <m:mcJc m:val="center"/>
                                  </m:mcPr>
                                </m:mc>
                              </m:mcs>
                              <m:ctrlPr>
                                <a:rPr lang="en-US" sz="2400" b="0" i="1" smtClean="0">
                                  <a:solidFill>
                                    <a:schemeClr val="bg1"/>
                                  </a:solidFill>
                                  <a:latin typeface="Cambria Math" charset="0"/>
                                </a:rPr>
                              </m:ctrlPr>
                            </m:mPr>
                            <m:mr>
                              <m:e>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𝜌</m:t>
                                    </m:r>
                                  </m:e>
                                  <m:sub>
                                    <m:r>
                                      <m:rPr>
                                        <m:sty m:val="p"/>
                                      </m:rPr>
                                      <a:rPr lang="en-US" sz="2400">
                                        <a:solidFill>
                                          <a:schemeClr val="bg1"/>
                                        </a:solidFill>
                                        <a:latin typeface="Cambria Math"/>
                                      </a:rPr>
                                      <m:t>p</m:t>
                                    </m:r>
                                  </m:sub>
                                  <m:sup/>
                                </m:sSubSup>
                                <m:d>
                                  <m:dPr>
                                    <m:ctrlPr>
                                      <a:rPr lang="en-US" sz="2400" b="1" i="1">
                                        <a:solidFill>
                                          <a:schemeClr val="bg1"/>
                                        </a:solidFill>
                                        <a:latin typeface="Cambria Math" charset="0"/>
                                        <a:ea typeface="Cambria Math"/>
                                      </a:rPr>
                                    </m:ctrlPr>
                                  </m:dPr>
                                  <m:e>
                                    <m:r>
                                      <a:rPr lang="en-US" sz="2400" b="1" i="1">
                                        <a:solidFill>
                                          <a:schemeClr val="bg1"/>
                                        </a:solidFill>
                                        <a:latin typeface="Cambria Math"/>
                                        <a:ea typeface="Cambria Math"/>
                                      </a:rPr>
                                      <m:t>𝒏</m:t>
                                    </m:r>
                                    <m:r>
                                      <a:rPr lang="en-US" sz="2400" b="1" i="1">
                                        <a:solidFill>
                                          <a:schemeClr val="bg1"/>
                                        </a:solidFill>
                                        <a:latin typeface="Cambria Math"/>
                                        <a:ea typeface="Cambria Math"/>
                                      </a:rPr>
                                      <m:t>, </m:t>
                                    </m:r>
                                    <m:sSub>
                                      <m:sSubPr>
                                        <m:ctrlPr>
                                          <a:rPr lang="en-US" sz="2400" b="1" i="1" smtClean="0">
                                            <a:solidFill>
                                              <a:schemeClr val="bg1"/>
                                            </a:solidFill>
                                            <a:latin typeface="Cambria Math" charset="0"/>
                                            <a:ea typeface="Cambria Math"/>
                                          </a:rPr>
                                        </m:ctrlPr>
                                      </m:sSubPr>
                                      <m:e>
                                        <m:r>
                                          <a:rPr lang="en-US" sz="2400" b="1" i="1" smtClean="0">
                                            <a:solidFill>
                                              <a:schemeClr val="bg1"/>
                                            </a:solidFill>
                                            <a:latin typeface="Cambria Math"/>
                                            <a:ea typeface="Cambria Math"/>
                                          </a:rPr>
                                          <m:t>𝒍</m:t>
                                        </m:r>
                                      </m:e>
                                      <m:sub>
                                        <m:r>
                                          <a:rPr lang="en-US" sz="2400" b="1" i="1" smtClean="0">
                                            <a:solidFill>
                                              <a:schemeClr val="bg1"/>
                                            </a:solidFill>
                                            <a:latin typeface="Cambria Math"/>
                                            <a:ea typeface="Cambria Math"/>
                                          </a:rPr>
                                          <m:t>𝟏</m:t>
                                        </m:r>
                                      </m:sub>
                                    </m:sSub>
                                    <m:r>
                                      <a:rPr lang="en-US" sz="2400" b="1" i="1">
                                        <a:solidFill>
                                          <a:schemeClr val="bg1"/>
                                        </a:solidFill>
                                        <a:latin typeface="Cambria Math"/>
                                        <a:ea typeface="Cambria Math"/>
                                      </a:rPr>
                                      <m:t>,</m:t>
                                    </m:r>
                                    <m:r>
                                      <a:rPr lang="en-US" sz="2400" b="1" i="1">
                                        <a:solidFill>
                                          <a:schemeClr val="bg1"/>
                                        </a:solidFill>
                                        <a:latin typeface="Cambria Math"/>
                                        <a:ea typeface="Cambria Math"/>
                                      </a:rPr>
                                      <m:t>𝒗</m:t>
                                    </m:r>
                                  </m:e>
                                </m:d>
                              </m:e>
                            </m:mr>
                            <m:mr>
                              <m:e>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𝜌</m:t>
                                    </m:r>
                                  </m:e>
                                  <m:sub>
                                    <m:r>
                                      <m:rPr>
                                        <m:sty m:val="p"/>
                                      </m:rPr>
                                      <a:rPr lang="en-US" sz="2400">
                                        <a:solidFill>
                                          <a:schemeClr val="bg1"/>
                                        </a:solidFill>
                                        <a:latin typeface="Cambria Math"/>
                                      </a:rPr>
                                      <m:t>p</m:t>
                                    </m:r>
                                  </m:sub>
                                  <m:sup/>
                                </m:sSubSup>
                                <m:d>
                                  <m:dPr>
                                    <m:ctrlPr>
                                      <a:rPr lang="en-US" sz="2400" b="1" i="1">
                                        <a:solidFill>
                                          <a:schemeClr val="bg1"/>
                                        </a:solidFill>
                                        <a:latin typeface="Cambria Math" charset="0"/>
                                        <a:ea typeface="Cambria Math"/>
                                      </a:rPr>
                                    </m:ctrlPr>
                                  </m:dPr>
                                  <m:e>
                                    <m:r>
                                      <a:rPr lang="en-US" sz="2400" b="1" i="1">
                                        <a:solidFill>
                                          <a:schemeClr val="bg1"/>
                                        </a:solidFill>
                                        <a:latin typeface="Cambria Math"/>
                                        <a:ea typeface="Cambria Math"/>
                                      </a:rPr>
                                      <m:t>𝒏</m:t>
                                    </m:r>
                                    <m:r>
                                      <a:rPr lang="en-US" sz="2400" b="1" i="1">
                                        <a:solidFill>
                                          <a:schemeClr val="bg1"/>
                                        </a:solidFill>
                                        <a:latin typeface="Cambria Math"/>
                                        <a:ea typeface="Cambria Math"/>
                                      </a:rPr>
                                      <m:t>, </m:t>
                                    </m:r>
                                    <m:sSub>
                                      <m:sSubPr>
                                        <m:ctrlPr>
                                          <a:rPr lang="en-US" sz="2400" b="1" i="1" smtClean="0">
                                            <a:solidFill>
                                              <a:schemeClr val="bg1"/>
                                            </a:solidFill>
                                            <a:latin typeface="Cambria Math" charset="0"/>
                                            <a:ea typeface="Cambria Math"/>
                                          </a:rPr>
                                        </m:ctrlPr>
                                      </m:sSubPr>
                                      <m:e>
                                        <m:r>
                                          <a:rPr lang="en-US" sz="2400" b="1" i="1" smtClean="0">
                                            <a:solidFill>
                                              <a:schemeClr val="bg1"/>
                                            </a:solidFill>
                                            <a:latin typeface="Cambria Math"/>
                                            <a:ea typeface="Cambria Math"/>
                                          </a:rPr>
                                          <m:t>𝒍</m:t>
                                        </m:r>
                                      </m:e>
                                      <m:sub>
                                        <m:r>
                                          <a:rPr lang="en-US" sz="2400" b="1" i="1" smtClean="0">
                                            <a:solidFill>
                                              <a:schemeClr val="bg1"/>
                                            </a:solidFill>
                                            <a:latin typeface="Cambria Math"/>
                                            <a:ea typeface="Cambria Math"/>
                                          </a:rPr>
                                          <m:t>𝟐</m:t>
                                        </m:r>
                                      </m:sub>
                                    </m:sSub>
                                    <m:r>
                                      <a:rPr lang="en-US" sz="2400" b="1" i="1">
                                        <a:solidFill>
                                          <a:schemeClr val="bg1"/>
                                        </a:solidFill>
                                        <a:latin typeface="Cambria Math"/>
                                        <a:ea typeface="Cambria Math"/>
                                      </a:rPr>
                                      <m:t>,</m:t>
                                    </m:r>
                                    <m:r>
                                      <a:rPr lang="en-US" sz="2400" b="1" i="1">
                                        <a:solidFill>
                                          <a:schemeClr val="bg1"/>
                                        </a:solidFill>
                                        <a:latin typeface="Cambria Math"/>
                                        <a:ea typeface="Cambria Math"/>
                                      </a:rPr>
                                      <m:t>𝒗</m:t>
                                    </m:r>
                                  </m:e>
                                </m:d>
                              </m:e>
                            </m:mr>
                            <m:mr>
                              <m:e>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𝜌</m:t>
                                    </m:r>
                                  </m:e>
                                  <m:sub>
                                    <m:r>
                                      <m:rPr>
                                        <m:sty m:val="p"/>
                                      </m:rPr>
                                      <a:rPr lang="en-US" sz="2400">
                                        <a:solidFill>
                                          <a:schemeClr val="bg1"/>
                                        </a:solidFill>
                                        <a:latin typeface="Cambria Math"/>
                                      </a:rPr>
                                      <m:t>p</m:t>
                                    </m:r>
                                  </m:sub>
                                  <m:sup/>
                                </m:sSubSup>
                                <m:d>
                                  <m:dPr>
                                    <m:ctrlPr>
                                      <a:rPr lang="en-US" sz="2400" b="1" i="1">
                                        <a:solidFill>
                                          <a:schemeClr val="bg1"/>
                                        </a:solidFill>
                                        <a:latin typeface="Cambria Math" charset="0"/>
                                        <a:ea typeface="Cambria Math"/>
                                      </a:rPr>
                                    </m:ctrlPr>
                                  </m:dPr>
                                  <m:e>
                                    <m:r>
                                      <a:rPr lang="en-US" sz="2400" b="1" i="1">
                                        <a:solidFill>
                                          <a:schemeClr val="bg1"/>
                                        </a:solidFill>
                                        <a:latin typeface="Cambria Math"/>
                                        <a:ea typeface="Cambria Math"/>
                                      </a:rPr>
                                      <m:t>𝒏</m:t>
                                    </m:r>
                                    <m:r>
                                      <a:rPr lang="en-US" sz="2400" b="1" i="1">
                                        <a:solidFill>
                                          <a:schemeClr val="bg1"/>
                                        </a:solidFill>
                                        <a:latin typeface="Cambria Math"/>
                                        <a:ea typeface="Cambria Math"/>
                                      </a:rPr>
                                      <m:t>, </m:t>
                                    </m:r>
                                    <m:sSub>
                                      <m:sSubPr>
                                        <m:ctrlPr>
                                          <a:rPr lang="en-US" sz="2400" b="1" i="1" smtClean="0">
                                            <a:solidFill>
                                              <a:schemeClr val="bg1"/>
                                            </a:solidFill>
                                            <a:latin typeface="Cambria Math" charset="0"/>
                                            <a:ea typeface="Cambria Math"/>
                                          </a:rPr>
                                        </m:ctrlPr>
                                      </m:sSubPr>
                                      <m:e>
                                        <m:r>
                                          <a:rPr lang="en-US" sz="2400" b="1" i="1" smtClean="0">
                                            <a:solidFill>
                                              <a:schemeClr val="bg1"/>
                                            </a:solidFill>
                                            <a:latin typeface="Cambria Math"/>
                                            <a:ea typeface="Cambria Math"/>
                                          </a:rPr>
                                          <m:t>𝒍</m:t>
                                        </m:r>
                                      </m:e>
                                      <m:sub>
                                        <m:r>
                                          <a:rPr lang="en-US" sz="2400" b="1" i="1" smtClean="0">
                                            <a:solidFill>
                                              <a:schemeClr val="bg1"/>
                                            </a:solidFill>
                                            <a:latin typeface="Cambria Math"/>
                                            <a:ea typeface="Cambria Math"/>
                                          </a:rPr>
                                          <m:t>𝟑</m:t>
                                        </m:r>
                                      </m:sub>
                                    </m:sSub>
                                    <m:r>
                                      <a:rPr lang="en-US" sz="2400" b="1" i="1">
                                        <a:solidFill>
                                          <a:schemeClr val="bg1"/>
                                        </a:solidFill>
                                        <a:latin typeface="Cambria Math"/>
                                        <a:ea typeface="Cambria Math"/>
                                      </a:rPr>
                                      <m:t>,</m:t>
                                    </m:r>
                                    <m:r>
                                      <a:rPr lang="en-US" sz="2400" b="1" i="1">
                                        <a:solidFill>
                                          <a:schemeClr val="bg1"/>
                                        </a:solidFill>
                                        <a:latin typeface="Cambria Math"/>
                                        <a:ea typeface="Cambria Math"/>
                                      </a:rPr>
                                      <m:t>𝒗</m:t>
                                    </m:r>
                                  </m:e>
                                </m:d>
                              </m:e>
                            </m:mr>
                          </m:m>
                        </m:e>
                      </m:d>
                    </m:oMath>
                  </m:oMathPara>
                </a14:m>
                <a:endParaRPr lang="en-US" sz="2400" dirty="0">
                  <a:solidFill>
                    <a:schemeClr val="bg1"/>
                  </a:solidFill>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3019425" y="2825728"/>
                <a:ext cx="2591607" cy="1354282"/>
              </a:xfrm>
              <a:prstGeom prst="rect">
                <a:avLst/>
              </a:prstGeom>
              <a:blipFill rotWithShape="1">
                <a:blip r:embed="rId6"/>
                <a:stretch>
                  <a:fillRect/>
                </a:stretch>
              </a:blipFill>
            </p:spPr>
            <p:txBody>
              <a:bodyPr/>
              <a:lstStyle/>
              <a:p>
                <a:r>
                  <a:rPr lang="en-US">
                    <a:noFill/>
                  </a:rPr>
                  <a:t> </a:t>
                </a:r>
              </a:p>
            </p:txBody>
          </p:sp>
        </mc:Fallback>
      </mc:AlternateContent>
      <p:sp>
        <p:nvSpPr>
          <p:cNvPr id="89" name="Rectangle 88"/>
          <p:cNvSpPr/>
          <p:nvPr/>
        </p:nvSpPr>
        <p:spPr>
          <a:xfrm>
            <a:off x="2362200" y="800100"/>
            <a:ext cx="1581148"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5486400" y="2825728"/>
            <a:ext cx="1752600" cy="4508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86400" y="3276600"/>
            <a:ext cx="17526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486400" y="3276600"/>
            <a:ext cx="1752600" cy="167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7010400" y="5086350"/>
                <a:ext cx="571310"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charset="0"/>
                              <a:ea typeface="Cambria Math"/>
                            </a:rPr>
                          </m:ctrlPr>
                        </m:sSubPr>
                        <m:e>
                          <m:r>
                            <a:rPr lang="en-US" sz="2400" i="1">
                              <a:solidFill>
                                <a:schemeClr val="bg1"/>
                              </a:solidFill>
                              <a:latin typeface="Cambria Math"/>
                              <a:ea typeface="Cambria Math"/>
                            </a:rPr>
                            <m:t>𝜌</m:t>
                          </m:r>
                        </m:e>
                        <m:sub>
                          <m:r>
                            <m:rPr>
                              <m:sty m:val="p"/>
                            </m:rPr>
                            <a:rPr lang="en-US" sz="2400" b="0" i="0" smtClean="0">
                              <a:solidFill>
                                <a:schemeClr val="bg1"/>
                              </a:solidFill>
                              <a:latin typeface="Cambria Math"/>
                              <a:ea typeface="Cambria Math"/>
                            </a:rPr>
                            <m:t>p</m:t>
                          </m:r>
                        </m:sub>
                      </m:sSub>
                    </m:oMath>
                  </m:oMathPara>
                </a14:m>
                <a:endParaRPr lang="en-US" sz="2400"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010400" y="5086350"/>
                <a:ext cx="571310" cy="490199"/>
              </a:xfrm>
              <a:prstGeom prst="rect">
                <a:avLst/>
              </a:prstGeom>
              <a:blipFill rotWithShape="1">
                <a:blip r:embed="rId8"/>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296055" y="2474588"/>
                <a:ext cx="1943100" cy="468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chemeClr val="bg1"/>
                              </a:solidFill>
                              <a:latin typeface="Cambria Math" charset="0"/>
                            </a:rPr>
                          </m:ctrlPr>
                        </m:sSupPr>
                        <m:e>
                          <m:r>
                            <a:rPr lang="en-US" sz="2200" i="1">
                              <a:solidFill>
                                <a:schemeClr val="bg1"/>
                              </a:solidFill>
                              <a:latin typeface="Cambria Math"/>
                            </a:rPr>
                            <m:t>𝑠</m:t>
                          </m:r>
                          <m:r>
                            <a:rPr lang="en-US" sz="2200" i="1">
                              <a:solidFill>
                                <a:schemeClr val="bg1"/>
                              </a:solidFill>
                              <a:latin typeface="Cambria Math"/>
                            </a:rPr>
                            <m:t>(</m:t>
                          </m:r>
                          <m:sSub>
                            <m:sSubPr>
                              <m:ctrlPr>
                                <a:rPr lang="en-US" sz="2200" b="1" i="1">
                                  <a:solidFill>
                                    <a:schemeClr val="bg1"/>
                                  </a:solidFill>
                                  <a:latin typeface="Cambria Math" charset="0"/>
                                  <a:ea typeface="Cambria Math"/>
                                </a:rPr>
                              </m:ctrlPr>
                            </m:sSubPr>
                            <m:e>
                              <m:r>
                                <a:rPr lang="en-US" sz="2200" b="1" i="1">
                                  <a:solidFill>
                                    <a:schemeClr val="bg1"/>
                                  </a:solidFill>
                                  <a:latin typeface="Cambria Math"/>
                                  <a:ea typeface="Cambria Math"/>
                                </a:rPr>
                                <m:t>𝒍</m:t>
                              </m:r>
                            </m:e>
                            <m:sub>
                              <m:r>
                                <a:rPr lang="en-US" sz="2200" b="1" i="1">
                                  <a:solidFill>
                                    <a:schemeClr val="bg1"/>
                                  </a:solidFill>
                                  <a:latin typeface="Cambria Math"/>
                                  <a:ea typeface="Cambria Math"/>
                                </a:rPr>
                                <m:t>𝟏</m:t>
                              </m:r>
                            </m:sub>
                          </m:sSub>
                          <m:r>
                            <a:rPr lang="en-US" sz="2200" i="1">
                              <a:solidFill>
                                <a:schemeClr val="bg1"/>
                              </a:solidFill>
                              <a:latin typeface="Cambria Math"/>
                              <a:ea typeface="Cambria Math"/>
                            </a:rPr>
                            <m:t>,</m:t>
                          </m:r>
                          <m:r>
                            <a:rPr lang="en-US" sz="2200" i="1">
                              <a:solidFill>
                                <a:schemeClr val="bg1"/>
                              </a:solidFill>
                              <a:latin typeface="Cambria Math"/>
                              <a:ea typeface="Cambria Math"/>
                            </a:rPr>
                            <m:t>𝑣</m:t>
                          </m:r>
                          <m:r>
                            <a:rPr lang="en-US" sz="2200" i="1">
                              <a:solidFill>
                                <a:schemeClr val="bg1"/>
                              </a:solidFill>
                              <a:latin typeface="Cambria Math"/>
                              <a:ea typeface="Cambria Math"/>
                            </a:rPr>
                            <m:t>;</m:t>
                          </m:r>
                          <m:r>
                            <a:rPr lang="en-US" sz="2200" i="1">
                              <a:solidFill>
                                <a:schemeClr val="bg1"/>
                              </a:solidFill>
                              <a:latin typeface="Cambria Math"/>
                              <a:ea typeface="Cambria Math"/>
                            </a:rPr>
                            <m:t>𝑛</m:t>
                          </m:r>
                          <m:r>
                            <a:rPr lang="en-US" sz="2200" i="1">
                              <a:solidFill>
                                <a:schemeClr val="bg1"/>
                              </a:solidFill>
                              <a:latin typeface="Cambria Math"/>
                            </a:rPr>
                            <m:t>)</m:t>
                          </m:r>
                        </m:e>
                        <m:sup>
                          <m:r>
                            <a:rPr lang="en-US" sz="2200" b="0" i="1" smtClean="0">
                              <a:solidFill>
                                <a:schemeClr val="bg1"/>
                              </a:solidFill>
                              <a:latin typeface="Cambria Math"/>
                            </a:rPr>
                            <m:t>𝑇</m:t>
                          </m:r>
                        </m:sup>
                      </m:sSup>
                      <m:sSub>
                        <m:sSubPr>
                          <m:ctrlPr>
                            <a:rPr lang="en-US" sz="2200" i="1">
                              <a:solidFill>
                                <a:schemeClr val="bg1"/>
                              </a:solidFill>
                              <a:latin typeface="Cambria Math" charset="0"/>
                              <a:ea typeface="Cambria Math"/>
                            </a:rPr>
                          </m:ctrlPr>
                        </m:sSubPr>
                        <m:e>
                          <m:r>
                            <a:rPr lang="en-US" sz="2200" i="1">
                              <a:solidFill>
                                <a:schemeClr val="bg1"/>
                              </a:solidFill>
                              <a:latin typeface="Cambria Math"/>
                              <a:ea typeface="Cambria Math"/>
                            </a:rPr>
                            <m:t>𝜌</m:t>
                          </m:r>
                        </m:e>
                        <m:sub>
                          <m:r>
                            <m:rPr>
                              <m:sty m:val="p"/>
                            </m:rPr>
                            <a:rPr lang="en-US" sz="2200">
                              <a:solidFill>
                                <a:schemeClr val="bg1"/>
                              </a:solidFill>
                              <a:latin typeface="Cambria Math"/>
                              <a:ea typeface="Cambria Math"/>
                            </a:rPr>
                            <m:t>p</m:t>
                          </m:r>
                        </m:sub>
                      </m:sSub>
                    </m:oMath>
                  </m:oMathPara>
                </a14:m>
                <a:endParaRPr lang="en-US" sz="2200"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96055" y="2474588"/>
                <a:ext cx="1943100" cy="468077"/>
              </a:xfrm>
              <a:prstGeom prst="rect">
                <a:avLst/>
              </a:prstGeom>
              <a:blipFill rotWithShape="1">
                <a:blip r:embed="rId9"/>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7296055" y="3579488"/>
                <a:ext cx="1943100" cy="468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i="1" smtClean="0">
                              <a:solidFill>
                                <a:schemeClr val="bg1"/>
                              </a:solidFill>
                              <a:latin typeface="Cambria Math" charset="0"/>
                            </a:rPr>
                          </m:ctrlPr>
                        </m:sSupPr>
                        <m:e>
                          <m:r>
                            <a:rPr lang="en-US" sz="2200" i="1">
                              <a:solidFill>
                                <a:schemeClr val="bg1"/>
                              </a:solidFill>
                              <a:latin typeface="Cambria Math"/>
                            </a:rPr>
                            <m:t>𝑠</m:t>
                          </m:r>
                          <m:r>
                            <a:rPr lang="en-US" sz="2200" i="1">
                              <a:solidFill>
                                <a:schemeClr val="bg1"/>
                              </a:solidFill>
                              <a:latin typeface="Cambria Math"/>
                            </a:rPr>
                            <m:t>(</m:t>
                          </m:r>
                          <m:sSub>
                            <m:sSubPr>
                              <m:ctrlPr>
                                <a:rPr lang="en-US" sz="2200" b="1" i="1">
                                  <a:solidFill>
                                    <a:schemeClr val="bg1"/>
                                  </a:solidFill>
                                  <a:latin typeface="Cambria Math" charset="0"/>
                                  <a:ea typeface="Cambria Math"/>
                                </a:rPr>
                              </m:ctrlPr>
                            </m:sSubPr>
                            <m:e>
                              <m:r>
                                <a:rPr lang="en-US" sz="2200" b="1" i="1">
                                  <a:solidFill>
                                    <a:schemeClr val="bg1"/>
                                  </a:solidFill>
                                  <a:latin typeface="Cambria Math"/>
                                  <a:ea typeface="Cambria Math"/>
                                </a:rPr>
                                <m:t>𝒍</m:t>
                              </m:r>
                            </m:e>
                            <m:sub>
                              <m:r>
                                <a:rPr lang="en-US" sz="2200" b="1" i="1" smtClean="0">
                                  <a:solidFill>
                                    <a:schemeClr val="bg1"/>
                                  </a:solidFill>
                                  <a:latin typeface="Cambria Math"/>
                                  <a:ea typeface="Cambria Math"/>
                                </a:rPr>
                                <m:t>𝟐</m:t>
                              </m:r>
                            </m:sub>
                          </m:sSub>
                          <m:r>
                            <a:rPr lang="en-US" sz="2200" i="1">
                              <a:solidFill>
                                <a:schemeClr val="bg1"/>
                              </a:solidFill>
                              <a:latin typeface="Cambria Math"/>
                              <a:ea typeface="Cambria Math"/>
                            </a:rPr>
                            <m:t>,</m:t>
                          </m:r>
                          <m:r>
                            <a:rPr lang="en-US" sz="2200" i="1">
                              <a:solidFill>
                                <a:schemeClr val="bg1"/>
                              </a:solidFill>
                              <a:latin typeface="Cambria Math"/>
                              <a:ea typeface="Cambria Math"/>
                            </a:rPr>
                            <m:t>𝑣</m:t>
                          </m:r>
                          <m:r>
                            <a:rPr lang="en-US" sz="2200" i="1">
                              <a:solidFill>
                                <a:schemeClr val="bg1"/>
                              </a:solidFill>
                              <a:latin typeface="Cambria Math"/>
                              <a:ea typeface="Cambria Math"/>
                            </a:rPr>
                            <m:t>;</m:t>
                          </m:r>
                          <m:r>
                            <a:rPr lang="en-US" sz="2200" i="1">
                              <a:solidFill>
                                <a:schemeClr val="bg1"/>
                              </a:solidFill>
                              <a:latin typeface="Cambria Math"/>
                              <a:ea typeface="Cambria Math"/>
                            </a:rPr>
                            <m:t>𝑛</m:t>
                          </m:r>
                          <m:r>
                            <a:rPr lang="en-US" sz="2200" i="1">
                              <a:solidFill>
                                <a:schemeClr val="bg1"/>
                              </a:solidFill>
                              <a:latin typeface="Cambria Math"/>
                            </a:rPr>
                            <m:t>)</m:t>
                          </m:r>
                        </m:e>
                        <m:sup>
                          <m:r>
                            <a:rPr lang="en-US" sz="2200" i="1">
                              <a:solidFill>
                                <a:schemeClr val="bg1"/>
                              </a:solidFill>
                              <a:latin typeface="Cambria Math"/>
                            </a:rPr>
                            <m:t>𝑇</m:t>
                          </m:r>
                        </m:sup>
                      </m:sSup>
                      <m:sSub>
                        <m:sSubPr>
                          <m:ctrlPr>
                            <a:rPr lang="en-US" sz="2200" i="1">
                              <a:solidFill>
                                <a:schemeClr val="bg1"/>
                              </a:solidFill>
                              <a:latin typeface="Cambria Math" charset="0"/>
                              <a:ea typeface="Cambria Math"/>
                            </a:rPr>
                          </m:ctrlPr>
                        </m:sSubPr>
                        <m:e>
                          <m:r>
                            <a:rPr lang="en-US" sz="2200" i="1">
                              <a:solidFill>
                                <a:schemeClr val="bg1"/>
                              </a:solidFill>
                              <a:latin typeface="Cambria Math"/>
                              <a:ea typeface="Cambria Math"/>
                            </a:rPr>
                            <m:t>𝜌</m:t>
                          </m:r>
                        </m:e>
                        <m:sub>
                          <m:r>
                            <m:rPr>
                              <m:sty m:val="p"/>
                            </m:rPr>
                            <a:rPr lang="en-US" sz="2200">
                              <a:solidFill>
                                <a:schemeClr val="bg1"/>
                              </a:solidFill>
                              <a:latin typeface="Cambria Math"/>
                              <a:ea typeface="Cambria Math"/>
                            </a:rPr>
                            <m:t>p</m:t>
                          </m:r>
                        </m:sub>
                      </m:sSub>
                    </m:oMath>
                  </m:oMathPara>
                </a14:m>
                <a:endParaRPr lang="en-US" sz="2200" dirty="0">
                  <a:solidFill>
                    <a:schemeClr val="bg1"/>
                  </a:solidFill>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7296055" y="3579488"/>
                <a:ext cx="1943100" cy="468077"/>
              </a:xfrm>
              <a:prstGeom prst="rect">
                <a:avLst/>
              </a:prstGeom>
              <a:blipFill rotWithShape="1">
                <a:blip r:embed="rId10"/>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7296055" y="4718664"/>
                <a:ext cx="1943100" cy="468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i="1" smtClean="0">
                              <a:solidFill>
                                <a:schemeClr val="bg1"/>
                              </a:solidFill>
                              <a:latin typeface="Cambria Math" charset="0"/>
                            </a:rPr>
                          </m:ctrlPr>
                        </m:sSupPr>
                        <m:e>
                          <m:r>
                            <a:rPr lang="en-US" sz="2200" i="1">
                              <a:solidFill>
                                <a:schemeClr val="bg1"/>
                              </a:solidFill>
                              <a:latin typeface="Cambria Math"/>
                            </a:rPr>
                            <m:t>𝑠</m:t>
                          </m:r>
                          <m:r>
                            <a:rPr lang="en-US" sz="2200" i="1">
                              <a:solidFill>
                                <a:schemeClr val="bg1"/>
                              </a:solidFill>
                              <a:latin typeface="Cambria Math"/>
                            </a:rPr>
                            <m:t>(</m:t>
                          </m:r>
                          <m:sSub>
                            <m:sSubPr>
                              <m:ctrlPr>
                                <a:rPr lang="en-US" sz="2200" b="1" i="1">
                                  <a:solidFill>
                                    <a:schemeClr val="bg1"/>
                                  </a:solidFill>
                                  <a:latin typeface="Cambria Math" charset="0"/>
                                  <a:ea typeface="Cambria Math"/>
                                </a:rPr>
                              </m:ctrlPr>
                            </m:sSubPr>
                            <m:e>
                              <m:r>
                                <a:rPr lang="en-US" sz="2200" b="1" i="1">
                                  <a:solidFill>
                                    <a:schemeClr val="bg1"/>
                                  </a:solidFill>
                                  <a:latin typeface="Cambria Math"/>
                                  <a:ea typeface="Cambria Math"/>
                                </a:rPr>
                                <m:t>𝒍</m:t>
                              </m:r>
                            </m:e>
                            <m:sub>
                              <m:r>
                                <a:rPr lang="en-US" sz="2200" b="1" i="1" smtClean="0">
                                  <a:solidFill>
                                    <a:schemeClr val="bg1"/>
                                  </a:solidFill>
                                  <a:latin typeface="Cambria Math"/>
                                  <a:ea typeface="Cambria Math"/>
                                </a:rPr>
                                <m:t>𝟑</m:t>
                              </m:r>
                            </m:sub>
                          </m:sSub>
                          <m:r>
                            <a:rPr lang="en-US" sz="2200" i="1">
                              <a:solidFill>
                                <a:schemeClr val="bg1"/>
                              </a:solidFill>
                              <a:latin typeface="Cambria Math"/>
                              <a:ea typeface="Cambria Math"/>
                            </a:rPr>
                            <m:t>,</m:t>
                          </m:r>
                          <m:r>
                            <a:rPr lang="en-US" sz="2200" i="1">
                              <a:solidFill>
                                <a:schemeClr val="bg1"/>
                              </a:solidFill>
                              <a:latin typeface="Cambria Math"/>
                              <a:ea typeface="Cambria Math"/>
                            </a:rPr>
                            <m:t>𝑣</m:t>
                          </m:r>
                          <m:r>
                            <a:rPr lang="en-US" sz="2200" i="1">
                              <a:solidFill>
                                <a:schemeClr val="bg1"/>
                              </a:solidFill>
                              <a:latin typeface="Cambria Math"/>
                              <a:ea typeface="Cambria Math"/>
                            </a:rPr>
                            <m:t>;</m:t>
                          </m:r>
                          <m:r>
                            <a:rPr lang="en-US" sz="2200" i="1">
                              <a:solidFill>
                                <a:schemeClr val="bg1"/>
                              </a:solidFill>
                              <a:latin typeface="Cambria Math"/>
                              <a:ea typeface="Cambria Math"/>
                            </a:rPr>
                            <m:t>𝑛</m:t>
                          </m:r>
                          <m:r>
                            <a:rPr lang="en-US" sz="2200" i="1">
                              <a:solidFill>
                                <a:schemeClr val="bg1"/>
                              </a:solidFill>
                              <a:latin typeface="Cambria Math"/>
                            </a:rPr>
                            <m:t>)</m:t>
                          </m:r>
                        </m:e>
                        <m:sup>
                          <m:r>
                            <a:rPr lang="en-US" sz="2200" i="1">
                              <a:solidFill>
                                <a:schemeClr val="bg1"/>
                              </a:solidFill>
                              <a:latin typeface="Cambria Math"/>
                            </a:rPr>
                            <m:t>𝑇</m:t>
                          </m:r>
                        </m:sup>
                      </m:sSup>
                      <m:sSub>
                        <m:sSubPr>
                          <m:ctrlPr>
                            <a:rPr lang="en-US" sz="2200" i="1">
                              <a:solidFill>
                                <a:schemeClr val="bg1"/>
                              </a:solidFill>
                              <a:latin typeface="Cambria Math" charset="0"/>
                              <a:ea typeface="Cambria Math"/>
                            </a:rPr>
                          </m:ctrlPr>
                        </m:sSubPr>
                        <m:e>
                          <m:r>
                            <a:rPr lang="en-US" sz="2200" i="1">
                              <a:solidFill>
                                <a:schemeClr val="bg1"/>
                              </a:solidFill>
                              <a:latin typeface="Cambria Math"/>
                              <a:ea typeface="Cambria Math"/>
                            </a:rPr>
                            <m:t>𝜌</m:t>
                          </m:r>
                        </m:e>
                        <m:sub>
                          <m:r>
                            <m:rPr>
                              <m:sty m:val="p"/>
                            </m:rPr>
                            <a:rPr lang="en-US" sz="2200">
                              <a:solidFill>
                                <a:schemeClr val="bg1"/>
                              </a:solidFill>
                              <a:latin typeface="Cambria Math"/>
                              <a:ea typeface="Cambria Math"/>
                            </a:rPr>
                            <m:t>p</m:t>
                          </m:r>
                        </m:sub>
                      </m:sSub>
                    </m:oMath>
                  </m:oMathPara>
                </a14:m>
                <a:endParaRPr lang="en-US" sz="2200" dirty="0">
                  <a:solidFill>
                    <a:schemeClr val="bg1"/>
                  </a:solidFill>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7296055" y="4718664"/>
                <a:ext cx="1943100" cy="468077"/>
              </a:xfrm>
              <a:prstGeom prst="rect">
                <a:avLst/>
              </a:prstGeom>
              <a:blipFill rotWithShape="1">
                <a:blip r:embed="rId11"/>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097523" y="4271130"/>
                <a:ext cx="2928943" cy="631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solidFill>
                                <a:schemeClr val="bg1"/>
                              </a:solidFill>
                              <a:latin typeface="Cambria Math" charset="0"/>
                            </a:rPr>
                          </m:ctrlPr>
                        </m:accPr>
                        <m:e>
                          <m:r>
                            <a:rPr lang="en-US" sz="3200" b="0" i="1" smtClean="0">
                              <a:solidFill>
                                <a:schemeClr val="bg1"/>
                              </a:solidFill>
                              <a:latin typeface="Cambria Math"/>
                              <a:ea typeface="Cambria Math"/>
                            </a:rPr>
                            <m:t>𝜌</m:t>
                          </m:r>
                        </m:e>
                      </m:acc>
                      <m:r>
                        <a:rPr lang="en-US" sz="3200" b="0" i="1" smtClean="0">
                          <a:solidFill>
                            <a:schemeClr val="bg1"/>
                          </a:solidFill>
                          <a:latin typeface="Cambria Math"/>
                        </a:rPr>
                        <m:t>=</m:t>
                      </m:r>
                      <m:sSup>
                        <m:sSupPr>
                          <m:ctrlPr>
                            <a:rPr lang="en-US" sz="3200" b="0" i="1" smtClean="0">
                              <a:solidFill>
                                <a:schemeClr val="bg1"/>
                              </a:solidFill>
                              <a:latin typeface="Cambria Math" charset="0"/>
                            </a:rPr>
                          </m:ctrlPr>
                        </m:sSupPr>
                        <m:e>
                          <m:r>
                            <a:rPr lang="en-US" sz="2800" i="1">
                              <a:solidFill>
                                <a:schemeClr val="bg1"/>
                              </a:solidFill>
                              <a:latin typeface="Cambria Math"/>
                            </a:rPr>
                            <m:t>𝑠</m:t>
                          </m:r>
                          <m:d>
                            <m:dPr>
                              <m:ctrlPr>
                                <a:rPr lang="en-US" sz="2800" i="1">
                                  <a:solidFill>
                                    <a:schemeClr val="bg1"/>
                                  </a:solidFill>
                                  <a:latin typeface="Cambria Math" charset="0"/>
                                </a:rPr>
                              </m:ctrlPr>
                            </m:dPr>
                            <m:e>
                              <m:r>
                                <a:rPr lang="en-US" sz="2800" b="1" i="1">
                                  <a:solidFill>
                                    <a:schemeClr val="bg1"/>
                                  </a:solidFill>
                                  <a:latin typeface="Cambria Math"/>
                                  <a:ea typeface="Cambria Math"/>
                                </a:rPr>
                                <m:t>𝒍</m:t>
                              </m:r>
                              <m:r>
                                <a:rPr lang="en-US" sz="2800" i="1">
                                  <a:solidFill>
                                    <a:schemeClr val="bg1"/>
                                  </a:solidFill>
                                  <a:latin typeface="Cambria Math"/>
                                  <a:ea typeface="Cambria Math"/>
                                </a:rPr>
                                <m:t>,</m:t>
                              </m:r>
                              <m:r>
                                <a:rPr lang="en-US" sz="2800" i="1">
                                  <a:solidFill>
                                    <a:schemeClr val="bg1"/>
                                  </a:solidFill>
                                  <a:latin typeface="Cambria Math"/>
                                  <a:ea typeface="Cambria Math"/>
                                </a:rPr>
                                <m:t>𝑣</m:t>
                              </m:r>
                              <m:r>
                                <a:rPr lang="en-US" sz="2800" i="1">
                                  <a:solidFill>
                                    <a:schemeClr val="bg1"/>
                                  </a:solidFill>
                                  <a:latin typeface="Cambria Math"/>
                                  <a:ea typeface="Cambria Math"/>
                                </a:rPr>
                                <m:t>;</m:t>
                              </m:r>
                              <m:r>
                                <a:rPr lang="en-US" sz="2800" i="1">
                                  <a:solidFill>
                                    <a:schemeClr val="bg1"/>
                                  </a:solidFill>
                                  <a:latin typeface="Cambria Math"/>
                                  <a:ea typeface="Cambria Math"/>
                                </a:rPr>
                                <m:t>𝑛</m:t>
                              </m:r>
                            </m:e>
                          </m:d>
                        </m:e>
                        <m:sup>
                          <m:r>
                            <a:rPr lang="en-US" sz="3200" b="0" i="1" smtClean="0">
                              <a:solidFill>
                                <a:schemeClr val="bg1"/>
                              </a:solidFill>
                              <a:latin typeface="Cambria Math"/>
                            </a:rPr>
                            <m:t>𝑇</m:t>
                          </m:r>
                        </m:sup>
                      </m:sSup>
                      <m:sSub>
                        <m:sSubPr>
                          <m:ctrlPr>
                            <a:rPr lang="en-US" sz="2800" i="1">
                              <a:solidFill>
                                <a:schemeClr val="bg1"/>
                              </a:solidFill>
                              <a:latin typeface="Cambria Math" charset="0"/>
                              <a:ea typeface="Cambria Math"/>
                            </a:rPr>
                          </m:ctrlPr>
                        </m:sSubPr>
                        <m:e>
                          <m:r>
                            <a:rPr lang="en-US" sz="2800" i="1">
                              <a:solidFill>
                                <a:schemeClr val="bg1"/>
                              </a:solidFill>
                              <a:latin typeface="Cambria Math"/>
                              <a:ea typeface="Cambria Math"/>
                            </a:rPr>
                            <m:t>𝜌</m:t>
                          </m:r>
                        </m:e>
                        <m:sub>
                          <m:r>
                            <m:rPr>
                              <m:sty m:val="p"/>
                            </m:rPr>
                            <a:rPr lang="en-US" sz="2800">
                              <a:solidFill>
                                <a:schemeClr val="bg1"/>
                              </a:solidFill>
                              <a:latin typeface="Cambria Math"/>
                              <a:ea typeface="Cambria Math"/>
                            </a:rPr>
                            <m:t>p</m:t>
                          </m:r>
                        </m:sub>
                      </m:sSub>
                    </m:oMath>
                  </m:oMathPara>
                </a14:m>
                <a:endParaRPr lang="en-US" sz="2400" dirty="0">
                  <a:solidFill>
                    <a:schemeClr val="bg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097523" y="4271130"/>
                <a:ext cx="2928943" cy="631007"/>
              </a:xfrm>
              <a:prstGeom prst="rect">
                <a:avLst/>
              </a:prstGeom>
              <a:blipFill rotWithShape="1">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074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89" grpId="0" animBg="1"/>
      <p:bldP spid="12" grpId="0"/>
      <p:bldP spid="13" grpId="0"/>
      <p:bldP spid="94" grpId="0"/>
      <p:bldP spid="95"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model</a:t>
            </a:r>
          </a:p>
        </p:txBody>
      </p:sp>
      <mc:AlternateContent xmlns:mc="http://schemas.openxmlformats.org/markup-compatibility/2006" xmlns:a14="http://schemas.microsoft.com/office/drawing/2010/main">
        <mc:Choice Requires="a14">
          <p:sp>
            <p:nvSpPr>
              <p:cNvPr id="4" name="Rectangle 3"/>
              <p:cNvSpPr/>
              <p:nvPr/>
            </p:nvSpPr>
            <p:spPr>
              <a:xfrm>
                <a:off x="1514475" y="828675"/>
                <a:ext cx="5943600" cy="16249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charset="0"/>
                            </a:rPr>
                          </m:ctrlPr>
                        </m:sSubPr>
                        <m:e>
                          <m:r>
                            <m:rPr>
                              <m:sty m:val="p"/>
                            </m:rPr>
                            <a:rPr lang="en-US" sz="2400">
                              <a:solidFill>
                                <a:schemeClr val="bg1"/>
                              </a:solidFill>
                              <a:latin typeface="Cambria Math"/>
                            </a:rPr>
                            <m:t>I</m:t>
                          </m:r>
                        </m:e>
                        <m:sub>
                          <m:r>
                            <m:rPr>
                              <m:sty m:val="p"/>
                            </m:rPr>
                            <a:rPr lang="en-US" sz="2400">
                              <a:solidFill>
                                <a:schemeClr val="bg1"/>
                              </a:solidFill>
                              <a:latin typeface="Cambria Math"/>
                            </a:rPr>
                            <m:t>p</m:t>
                          </m:r>
                        </m:sub>
                      </m:sSub>
                      <m:r>
                        <a:rPr lang="en-US" sz="2400" i="1">
                          <a:solidFill>
                            <a:schemeClr val="bg1"/>
                          </a:solidFill>
                          <a:latin typeface="Cambria Math"/>
                        </a:rPr>
                        <m:t>= </m:t>
                      </m:r>
                      <m:d>
                        <m:dPr>
                          <m:begChr m:val="["/>
                          <m:endChr m:val="]"/>
                          <m:ctrlPr>
                            <a:rPr lang="en-US" sz="2400" i="1">
                              <a:solidFill>
                                <a:schemeClr val="bg1"/>
                              </a:solidFill>
                              <a:latin typeface="Cambria Math" charset="0"/>
                            </a:rPr>
                          </m:ctrlPr>
                        </m:dPr>
                        <m:e>
                          <m:m>
                            <m:mPr>
                              <m:mcs>
                                <m:mc>
                                  <m:mcPr>
                                    <m:count m:val="1"/>
                                    <m:mcJc m:val="center"/>
                                  </m:mcPr>
                                </m:mc>
                              </m:mcs>
                              <m:ctrlPr>
                                <a:rPr lang="en-US" sz="2400" i="1">
                                  <a:solidFill>
                                    <a:schemeClr val="bg1"/>
                                  </a:solidFill>
                                  <a:latin typeface="Cambria Math" charset="0"/>
                                </a:rPr>
                              </m:ctrlPr>
                            </m:mPr>
                            <m:mr>
                              <m:e>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𝐼</m:t>
                                    </m:r>
                                  </m:e>
                                  <m:sub>
                                    <m:r>
                                      <m:rPr>
                                        <m:sty m:val="p"/>
                                      </m:rPr>
                                      <a:rPr lang="en-US" sz="2400">
                                        <a:solidFill>
                                          <a:schemeClr val="bg1"/>
                                        </a:solidFill>
                                        <a:latin typeface="Cambria Math"/>
                                      </a:rPr>
                                      <m:t>p</m:t>
                                    </m:r>
                                  </m:sub>
                                  <m:sup>
                                    <m:r>
                                      <a:rPr lang="en-US" sz="2400" i="1">
                                        <a:solidFill>
                                          <a:schemeClr val="bg1"/>
                                        </a:solidFill>
                                        <a:latin typeface="Cambria Math"/>
                                      </a:rPr>
                                      <m:t>1</m:t>
                                    </m:r>
                                  </m:sup>
                                </m:sSubSup>
                              </m:e>
                            </m:mr>
                            <m:mr>
                              <m:e>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𝐼</m:t>
                                    </m:r>
                                  </m:e>
                                  <m:sub>
                                    <m:r>
                                      <m:rPr>
                                        <m:sty m:val="p"/>
                                      </m:rPr>
                                      <a:rPr lang="en-US" sz="2400">
                                        <a:solidFill>
                                          <a:schemeClr val="bg1"/>
                                        </a:solidFill>
                                        <a:latin typeface="Cambria Math"/>
                                      </a:rPr>
                                      <m:t>p</m:t>
                                    </m:r>
                                  </m:sub>
                                  <m:sup>
                                    <m:r>
                                      <a:rPr lang="en-US" sz="2400" i="1">
                                        <a:solidFill>
                                          <a:schemeClr val="bg1"/>
                                        </a:solidFill>
                                        <a:latin typeface="Cambria Math"/>
                                      </a:rPr>
                                      <m:t>2</m:t>
                                    </m:r>
                                  </m:sup>
                                </m:sSubSup>
                              </m:e>
                            </m:mr>
                            <m:mr>
                              <m:e>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𝐼</m:t>
                                    </m:r>
                                  </m:e>
                                  <m:sub>
                                    <m:r>
                                      <m:rPr>
                                        <m:sty m:val="p"/>
                                      </m:rPr>
                                      <a:rPr lang="en-US" sz="2400">
                                        <a:solidFill>
                                          <a:schemeClr val="bg1"/>
                                        </a:solidFill>
                                        <a:latin typeface="Cambria Math"/>
                                      </a:rPr>
                                      <m:t>p</m:t>
                                    </m:r>
                                  </m:sub>
                                  <m:sup>
                                    <m:r>
                                      <a:rPr lang="en-US" sz="2400" i="1">
                                        <a:solidFill>
                                          <a:schemeClr val="bg1"/>
                                        </a:solidFill>
                                        <a:latin typeface="Cambria Math"/>
                                      </a:rPr>
                                      <m:t>3</m:t>
                                    </m:r>
                                  </m:sup>
                                </m:sSubSup>
                              </m:e>
                            </m:mr>
                          </m:m>
                        </m:e>
                      </m:d>
                      <m:r>
                        <a:rPr lang="en-US" sz="2400" b="0" i="1" smtClean="0">
                          <a:solidFill>
                            <a:schemeClr val="bg1"/>
                          </a:solidFill>
                          <a:latin typeface="Cambria Math"/>
                        </a:rPr>
                        <m:t>=</m:t>
                      </m:r>
                      <m:d>
                        <m:dPr>
                          <m:begChr m:val="["/>
                          <m:endChr m:val="]"/>
                          <m:ctrlPr>
                            <a:rPr lang="en-US" sz="2400" b="0" i="1" smtClean="0">
                              <a:solidFill>
                                <a:schemeClr val="bg1"/>
                              </a:solidFill>
                              <a:latin typeface="Cambria Math" charset="0"/>
                            </a:rPr>
                          </m:ctrlPr>
                        </m:dPr>
                        <m:e>
                          <m:m>
                            <m:mPr>
                              <m:mcs>
                                <m:mc>
                                  <m:mcPr>
                                    <m:count m:val="1"/>
                                    <m:mcJc m:val="center"/>
                                  </m:mcPr>
                                </m:mc>
                              </m:mcs>
                              <m:ctrlPr>
                                <a:rPr lang="en-US" sz="2400" b="0" i="1" smtClean="0">
                                  <a:solidFill>
                                    <a:schemeClr val="bg1"/>
                                  </a:solidFill>
                                  <a:latin typeface="Cambria Math" charset="0"/>
                                </a:rPr>
                              </m:ctrlPr>
                            </m:mPr>
                            <m:mr>
                              <m:e>
                                <m:r>
                                  <m:rPr>
                                    <m:brk m:alnAt="7"/>
                                  </m:rPr>
                                  <a:rPr lang="en-US" sz="2400" b="0" i="0" smtClean="0">
                                    <a:solidFill>
                                      <a:schemeClr val="bg1"/>
                                    </a:solidFill>
                                    <a:latin typeface="Cambria Math"/>
                                  </a:rPr>
                                  <m:t> </m:t>
                                </m:r>
                                <m:r>
                                  <a:rPr lang="en-US" sz="2400" b="0" i="0" smtClean="0">
                                    <a:solidFill>
                                      <a:schemeClr val="bg1"/>
                                    </a:solidFill>
                                    <a:latin typeface="Cambria Math"/>
                                  </a:rPr>
                                  <m:t>   </m:t>
                                </m:r>
                                <m:r>
                                  <m:rPr>
                                    <m:sty m:val="p"/>
                                  </m:rPr>
                                  <a:rPr lang="en-US" sz="2400">
                                    <a:solidFill>
                                      <a:schemeClr val="bg1"/>
                                    </a:solidFill>
                                    <a:latin typeface="Cambria Math"/>
                                    <a:ea typeface="Cambria Math"/>
                                  </a:rPr>
                                  <m:t>max</m:t>
                                </m:r>
                                <m:r>
                                  <a:rPr lang="en-US" sz="2400" i="1">
                                    <a:solidFill>
                                      <a:schemeClr val="bg1"/>
                                    </a:solidFill>
                                    <a:latin typeface="Cambria Math"/>
                                  </a:rPr>
                                  <m:t>(</m:t>
                                </m:r>
                                <m:r>
                                  <a:rPr lang="en-US" sz="2400" b="1" i="1">
                                    <a:solidFill>
                                      <a:schemeClr val="bg1"/>
                                    </a:solidFill>
                                    <a:latin typeface="Cambria Math"/>
                                  </a:rPr>
                                  <m:t>𝟎</m:t>
                                </m:r>
                                <m:r>
                                  <a:rPr lang="en-US" sz="2400" b="1" i="1">
                                    <a:solidFill>
                                      <a:schemeClr val="bg1"/>
                                    </a:solidFill>
                                    <a:latin typeface="Cambria Math"/>
                                  </a:rPr>
                                  <m:t>, </m:t>
                                </m:r>
                                <m:sSubSup>
                                  <m:sSubSupPr>
                                    <m:ctrlPr>
                                      <a:rPr lang="en-US" sz="2400" b="1" i="1" smtClean="0">
                                        <a:solidFill>
                                          <a:schemeClr val="bg1"/>
                                        </a:solidFill>
                                        <a:latin typeface="Cambria Math" charset="0"/>
                                      </a:rPr>
                                    </m:ctrlPr>
                                  </m:sSubSupPr>
                                  <m:e>
                                    <m:r>
                                      <a:rPr lang="en-US" sz="2400" b="1" i="1" smtClean="0">
                                        <a:solidFill>
                                          <a:schemeClr val="bg1"/>
                                        </a:solidFill>
                                        <a:latin typeface="Cambria Math"/>
                                      </a:rPr>
                                      <m:t>𝒏</m:t>
                                    </m:r>
                                  </m:e>
                                  <m:sub>
                                    <m:r>
                                      <a:rPr lang="en-US" sz="2400" b="1" i="0" smtClean="0">
                                        <a:solidFill>
                                          <a:schemeClr val="bg1"/>
                                        </a:solidFill>
                                        <a:latin typeface="Cambria Math"/>
                                      </a:rPr>
                                      <m:t>𝐩</m:t>
                                    </m:r>
                                  </m:sub>
                                  <m:sup>
                                    <m:r>
                                      <a:rPr lang="en-US" sz="2400" b="1" i="1" smtClean="0">
                                        <a:solidFill>
                                          <a:schemeClr val="bg1"/>
                                        </a:solidFill>
                                        <a:latin typeface="Cambria Math"/>
                                      </a:rPr>
                                      <m:t>𝑻</m:t>
                                    </m:r>
                                  </m:sup>
                                </m:sSubSup>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𝒍</m:t>
                                    </m:r>
                                  </m:e>
                                  <m:sub>
                                    <m:r>
                                      <a:rPr lang="en-US" sz="2400" b="1" i="1">
                                        <a:solidFill>
                                          <a:schemeClr val="bg1"/>
                                        </a:solidFill>
                                        <a:latin typeface="Cambria Math"/>
                                        <a:ea typeface="Cambria Math"/>
                                      </a:rPr>
                                      <m:t>𝟏</m:t>
                                    </m:r>
                                  </m:sub>
                                </m:sSub>
                                <m:r>
                                  <a:rPr lang="en-US" sz="2400" i="1">
                                    <a:solidFill>
                                      <a:schemeClr val="bg1"/>
                                    </a:solidFill>
                                    <a:latin typeface="Cambria Math"/>
                                  </a:rPr>
                                  <m:t>)</m:t>
                                </m:r>
                                <m:sSubSup>
                                  <m:sSubSupPr>
                                    <m:ctrlPr>
                                      <a:rPr lang="en-US" sz="2400" i="1" smtClean="0">
                                        <a:solidFill>
                                          <a:schemeClr val="bg1"/>
                                        </a:solidFill>
                                        <a:latin typeface="Cambria Math" charset="0"/>
                                      </a:rPr>
                                    </m:ctrlPr>
                                  </m:sSubSupPr>
                                  <m:e>
                                    <m:r>
                                      <a:rPr lang="en-US" sz="2400" i="1" smtClean="0">
                                        <a:solidFill>
                                          <a:schemeClr val="bg1"/>
                                        </a:solidFill>
                                        <a:latin typeface="Cambria Math"/>
                                        <a:ea typeface="Cambria Math"/>
                                      </a:rPr>
                                      <m:t>∙</m:t>
                                    </m:r>
                                    <m:r>
                                      <a:rPr lang="en-US" sz="2400" b="0" i="1" smtClean="0">
                                        <a:solidFill>
                                          <a:schemeClr val="bg1"/>
                                        </a:solidFill>
                                        <a:latin typeface="Cambria Math"/>
                                      </a:rPr>
                                      <m:t>𝑠</m:t>
                                    </m:r>
                                  </m:e>
                                  <m:sub>
                                    <m:r>
                                      <a:rPr lang="en-US" sz="2400" b="0" i="1" smtClean="0">
                                        <a:solidFill>
                                          <a:schemeClr val="bg1"/>
                                        </a:solidFill>
                                        <a:latin typeface="Cambria Math"/>
                                      </a:rPr>
                                      <m:t>{</m:t>
                                    </m:r>
                                    <m:sSub>
                                      <m:sSubPr>
                                        <m:ctrlPr>
                                          <a:rPr lang="en-US" sz="2400" b="0" i="1" smtClean="0">
                                            <a:solidFill>
                                              <a:schemeClr val="bg1"/>
                                            </a:solidFill>
                                            <a:latin typeface="Cambria Math" charset="0"/>
                                          </a:rPr>
                                        </m:ctrlPr>
                                      </m:sSubPr>
                                      <m:e>
                                        <m:r>
                                          <a:rPr lang="en-US" sz="2400" b="0" i="1" smtClean="0">
                                            <a:solidFill>
                                              <a:schemeClr val="bg1"/>
                                            </a:solidFill>
                                            <a:latin typeface="Cambria Math"/>
                                          </a:rPr>
                                          <m:t>𝑙</m:t>
                                        </m:r>
                                      </m:e>
                                      <m:sub>
                                        <m:r>
                                          <a:rPr lang="en-US" sz="2400" b="0" i="1" smtClean="0">
                                            <a:solidFill>
                                              <a:schemeClr val="bg1"/>
                                            </a:solidFill>
                                            <a:latin typeface="Cambria Math"/>
                                          </a:rPr>
                                          <m:t>1</m:t>
                                        </m:r>
                                      </m:sub>
                                    </m:sSub>
                                    <m:r>
                                      <a:rPr lang="en-US" sz="2400" b="0" i="1" smtClean="0">
                                        <a:solidFill>
                                          <a:schemeClr val="bg1"/>
                                        </a:solidFill>
                                        <a:latin typeface="Cambria Math"/>
                                      </a:rPr>
                                      <m:t>,</m:t>
                                    </m:r>
                                    <m:r>
                                      <a:rPr lang="en-US" sz="2400" b="0" i="1" smtClean="0">
                                        <a:solidFill>
                                          <a:schemeClr val="bg1"/>
                                        </a:solidFill>
                                        <a:latin typeface="Cambria Math"/>
                                      </a:rPr>
                                      <m:t>𝑣</m:t>
                                    </m:r>
                                    <m:r>
                                      <a:rPr lang="en-US" sz="2400" b="0" i="1" smtClean="0">
                                        <a:solidFill>
                                          <a:schemeClr val="bg1"/>
                                        </a:solidFill>
                                        <a:latin typeface="Cambria Math"/>
                                      </a:rPr>
                                      <m:t>; </m:t>
                                    </m:r>
                                    <m:sSub>
                                      <m:sSubPr>
                                        <m:ctrlPr>
                                          <a:rPr lang="en-US" sz="2400" b="0" i="1" smtClean="0">
                                            <a:solidFill>
                                              <a:schemeClr val="bg1"/>
                                            </a:solidFill>
                                            <a:latin typeface="Cambria Math" charset="0"/>
                                          </a:rPr>
                                        </m:ctrlPr>
                                      </m:sSubPr>
                                      <m:e>
                                        <m:r>
                                          <a:rPr lang="en-US" sz="2400" b="0" i="1" smtClean="0">
                                            <a:solidFill>
                                              <a:schemeClr val="bg1"/>
                                            </a:solidFill>
                                            <a:latin typeface="Cambria Math"/>
                                          </a:rPr>
                                          <m:t>𝑛</m:t>
                                        </m:r>
                                      </m:e>
                                      <m:sub>
                                        <m:r>
                                          <m:rPr>
                                            <m:sty m:val="p"/>
                                          </m:rPr>
                                          <a:rPr lang="en-US" sz="2400" b="0" i="0" smtClean="0">
                                            <a:solidFill>
                                              <a:schemeClr val="bg1"/>
                                            </a:solidFill>
                                            <a:latin typeface="Cambria Math"/>
                                          </a:rPr>
                                          <m:t>p</m:t>
                                        </m:r>
                                      </m:sub>
                                    </m:sSub>
                                    <m:r>
                                      <a:rPr lang="en-US" sz="2400" b="0" i="1" smtClean="0">
                                        <a:solidFill>
                                          <a:schemeClr val="bg1"/>
                                        </a:solidFill>
                                        <a:latin typeface="Cambria Math"/>
                                      </a:rPr>
                                      <m:t>}</m:t>
                                    </m:r>
                                  </m:sub>
                                  <m:sup>
                                    <m:r>
                                      <a:rPr lang="en-US" sz="2400" b="0" i="1" smtClean="0">
                                        <a:solidFill>
                                          <a:schemeClr val="bg1"/>
                                        </a:solidFill>
                                        <a:latin typeface="Cambria Math"/>
                                      </a:rPr>
                                      <m:t>𝑇</m:t>
                                    </m:r>
                                  </m:sup>
                                </m:sSubSup>
                                <m:r>
                                  <m:rPr>
                                    <m:nor/>
                                  </m:rP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m:t> </m:t>
                                </m:r>
                              </m:e>
                            </m:mr>
                            <m:mr>
                              <m:e>
                                <m:r>
                                  <m:rPr>
                                    <m:sty m:val="p"/>
                                  </m:rPr>
                                  <a:rPr lang="en-US" sz="2400">
                                    <a:solidFill>
                                      <a:schemeClr val="bg1"/>
                                    </a:solidFill>
                                    <a:latin typeface="Cambria Math"/>
                                    <a:ea typeface="Cambria Math"/>
                                  </a:rPr>
                                  <m:t>max</m:t>
                                </m:r>
                                <m:r>
                                  <a:rPr lang="en-US" sz="2400" i="1">
                                    <a:solidFill>
                                      <a:schemeClr val="bg1"/>
                                    </a:solidFill>
                                    <a:latin typeface="Cambria Math"/>
                                  </a:rPr>
                                  <m:t>(</m:t>
                                </m:r>
                                <m:r>
                                  <a:rPr lang="en-US" sz="2400" b="1" i="1">
                                    <a:solidFill>
                                      <a:schemeClr val="bg1"/>
                                    </a:solidFill>
                                    <a:latin typeface="Cambria Math"/>
                                  </a:rPr>
                                  <m:t>𝟎</m:t>
                                </m:r>
                                <m:r>
                                  <a:rPr lang="en-US" sz="2400" b="1" i="1">
                                    <a:solidFill>
                                      <a:schemeClr val="bg1"/>
                                    </a:solidFill>
                                    <a:latin typeface="Cambria Math"/>
                                  </a:rPr>
                                  <m:t>,</m:t>
                                </m:r>
                                <m:sSubSup>
                                  <m:sSubSupPr>
                                    <m:ctrlPr>
                                      <a:rPr lang="en-US" sz="2400" b="1" i="1">
                                        <a:solidFill>
                                          <a:schemeClr val="bg1"/>
                                        </a:solidFill>
                                        <a:latin typeface="Cambria Math" charset="0"/>
                                      </a:rPr>
                                    </m:ctrlPr>
                                  </m:sSubSupPr>
                                  <m:e>
                                    <m:r>
                                      <a:rPr lang="en-US" sz="2400" b="1" i="1">
                                        <a:solidFill>
                                          <a:schemeClr val="bg1"/>
                                        </a:solidFill>
                                        <a:latin typeface="Cambria Math"/>
                                      </a:rPr>
                                      <m:t>𝒏</m:t>
                                    </m:r>
                                  </m:e>
                                  <m:sub>
                                    <m:r>
                                      <a:rPr lang="en-US" sz="2400" b="1">
                                        <a:solidFill>
                                          <a:schemeClr val="bg1"/>
                                        </a:solidFill>
                                        <a:latin typeface="Cambria Math"/>
                                      </a:rPr>
                                      <m:t>𝐩</m:t>
                                    </m:r>
                                  </m:sub>
                                  <m:sup>
                                    <m:r>
                                      <a:rPr lang="en-US" sz="2400" b="1" i="1">
                                        <a:solidFill>
                                          <a:schemeClr val="bg1"/>
                                        </a:solidFill>
                                        <a:latin typeface="Cambria Math"/>
                                      </a:rPr>
                                      <m:t>𝑻</m:t>
                                    </m:r>
                                  </m:sup>
                                </m:sSubSup>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𝒍</m:t>
                                    </m:r>
                                  </m:e>
                                  <m:sub>
                                    <m:r>
                                      <a:rPr lang="en-US" sz="2400" b="1" i="1" smtClean="0">
                                        <a:solidFill>
                                          <a:schemeClr val="bg1"/>
                                        </a:solidFill>
                                        <a:latin typeface="Cambria Math"/>
                                        <a:ea typeface="Cambria Math"/>
                                      </a:rPr>
                                      <m:t>𝟐</m:t>
                                    </m:r>
                                  </m:sub>
                                </m:sSub>
                                <m:r>
                                  <a:rPr lang="en-US" sz="2400" i="1">
                                    <a:solidFill>
                                      <a:schemeClr val="bg1"/>
                                    </a:solidFill>
                                    <a:latin typeface="Cambria Math"/>
                                  </a:rPr>
                                  <m:t>)</m:t>
                                </m:r>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m:t>
                                    </m:r>
                                    <m:r>
                                      <a:rPr lang="en-US" sz="2400" i="1">
                                        <a:solidFill>
                                          <a:schemeClr val="bg1"/>
                                        </a:solidFill>
                                        <a:latin typeface="Cambria Math"/>
                                      </a:rPr>
                                      <m:t>𝑠</m:t>
                                    </m:r>
                                  </m:e>
                                  <m:sub>
                                    <m:r>
                                      <a:rPr lang="en-US" sz="2400" i="1">
                                        <a:solidFill>
                                          <a:schemeClr val="bg1"/>
                                        </a:solidFill>
                                        <a:latin typeface="Cambria Math"/>
                                      </a:rPr>
                                      <m:t>{</m:t>
                                    </m:r>
                                    <m:sSub>
                                      <m:sSubPr>
                                        <m:ctrlPr>
                                          <a:rPr lang="en-US" sz="2400" i="1">
                                            <a:solidFill>
                                              <a:schemeClr val="bg1"/>
                                            </a:solidFill>
                                            <a:latin typeface="Cambria Math" charset="0"/>
                                          </a:rPr>
                                        </m:ctrlPr>
                                      </m:sSubPr>
                                      <m:e>
                                        <m:r>
                                          <a:rPr lang="en-US" sz="2400" i="1">
                                            <a:solidFill>
                                              <a:schemeClr val="bg1"/>
                                            </a:solidFill>
                                            <a:latin typeface="Cambria Math"/>
                                          </a:rPr>
                                          <m:t>𝑙</m:t>
                                        </m:r>
                                      </m:e>
                                      <m:sub>
                                        <m:r>
                                          <a:rPr lang="en-US" sz="2400" b="0" i="1" smtClean="0">
                                            <a:solidFill>
                                              <a:schemeClr val="bg1"/>
                                            </a:solidFill>
                                            <a:latin typeface="Cambria Math"/>
                                          </a:rPr>
                                          <m:t>2</m:t>
                                        </m:r>
                                      </m:sub>
                                    </m:sSub>
                                    <m:r>
                                      <a:rPr lang="en-US" sz="2400" i="1">
                                        <a:solidFill>
                                          <a:schemeClr val="bg1"/>
                                        </a:solidFill>
                                        <a:latin typeface="Cambria Math"/>
                                      </a:rPr>
                                      <m:t>,</m:t>
                                    </m:r>
                                    <m:r>
                                      <a:rPr lang="en-US" sz="2400" i="1">
                                        <a:solidFill>
                                          <a:schemeClr val="bg1"/>
                                        </a:solidFill>
                                        <a:latin typeface="Cambria Math"/>
                                      </a:rPr>
                                      <m:t>𝑣</m:t>
                                    </m:r>
                                    <m:r>
                                      <a:rPr lang="en-US" sz="2400" i="1">
                                        <a:solidFill>
                                          <a:schemeClr val="bg1"/>
                                        </a:solidFill>
                                        <a:latin typeface="Cambria Math"/>
                                      </a:rPr>
                                      <m:t>;</m:t>
                                    </m:r>
                                    <m:sSub>
                                      <m:sSubPr>
                                        <m:ctrlPr>
                                          <a:rPr lang="en-US" sz="2400" i="1">
                                            <a:solidFill>
                                              <a:schemeClr val="bg1"/>
                                            </a:solidFill>
                                            <a:latin typeface="Cambria Math" charset="0"/>
                                          </a:rPr>
                                        </m:ctrlPr>
                                      </m:sSubPr>
                                      <m:e>
                                        <m:r>
                                          <a:rPr lang="en-US" sz="2400" i="1">
                                            <a:solidFill>
                                              <a:schemeClr val="bg1"/>
                                            </a:solidFill>
                                            <a:latin typeface="Cambria Math"/>
                                          </a:rPr>
                                          <m:t>𝑛</m:t>
                                        </m:r>
                                      </m:e>
                                      <m:sub>
                                        <m:r>
                                          <m:rPr>
                                            <m:sty m:val="p"/>
                                          </m:rPr>
                                          <a:rPr lang="en-US" sz="2400">
                                            <a:solidFill>
                                              <a:schemeClr val="bg1"/>
                                            </a:solidFill>
                                            <a:latin typeface="Cambria Math"/>
                                          </a:rPr>
                                          <m:t>p</m:t>
                                        </m:r>
                                      </m:sub>
                                    </m:sSub>
                                    <m:r>
                                      <a:rPr lang="en-US" sz="2400" i="1">
                                        <a:solidFill>
                                          <a:schemeClr val="bg1"/>
                                        </a:solidFill>
                                        <a:latin typeface="Cambria Math"/>
                                      </a:rPr>
                                      <m:t>}</m:t>
                                    </m:r>
                                  </m:sub>
                                  <m:sup>
                                    <m:r>
                                      <a:rPr lang="en-US" sz="2400" i="1">
                                        <a:solidFill>
                                          <a:schemeClr val="bg1"/>
                                        </a:solidFill>
                                        <a:latin typeface="Cambria Math"/>
                                      </a:rPr>
                                      <m:t>𝑇</m:t>
                                    </m:r>
                                  </m:sup>
                                </m:sSubSup>
                              </m:e>
                            </m:mr>
                            <m:mr>
                              <m:e>
                                <m:r>
                                  <m:rPr>
                                    <m:sty m:val="p"/>
                                  </m:rPr>
                                  <a:rPr lang="en-US" sz="2400">
                                    <a:solidFill>
                                      <a:schemeClr val="bg1"/>
                                    </a:solidFill>
                                    <a:latin typeface="Cambria Math"/>
                                    <a:ea typeface="Cambria Math"/>
                                  </a:rPr>
                                  <m:t>max</m:t>
                                </m:r>
                                <m:r>
                                  <a:rPr lang="en-US" sz="2400" i="1">
                                    <a:solidFill>
                                      <a:schemeClr val="bg1"/>
                                    </a:solidFill>
                                    <a:latin typeface="Cambria Math"/>
                                  </a:rPr>
                                  <m:t>(</m:t>
                                </m:r>
                                <m:r>
                                  <a:rPr lang="en-US" sz="2400" b="1" i="1">
                                    <a:solidFill>
                                      <a:schemeClr val="bg1"/>
                                    </a:solidFill>
                                    <a:latin typeface="Cambria Math"/>
                                  </a:rPr>
                                  <m:t>𝟎</m:t>
                                </m:r>
                                <m:r>
                                  <a:rPr lang="en-US" sz="2400" b="1" i="1">
                                    <a:solidFill>
                                      <a:schemeClr val="bg1"/>
                                    </a:solidFill>
                                    <a:latin typeface="Cambria Math"/>
                                  </a:rPr>
                                  <m:t>,</m:t>
                                </m:r>
                                <m:sSubSup>
                                  <m:sSubSupPr>
                                    <m:ctrlPr>
                                      <a:rPr lang="en-US" sz="2400" b="1" i="1">
                                        <a:solidFill>
                                          <a:schemeClr val="bg1"/>
                                        </a:solidFill>
                                        <a:latin typeface="Cambria Math" charset="0"/>
                                      </a:rPr>
                                    </m:ctrlPr>
                                  </m:sSubSupPr>
                                  <m:e>
                                    <m:r>
                                      <a:rPr lang="en-US" sz="2400" b="1" i="1">
                                        <a:solidFill>
                                          <a:schemeClr val="bg1"/>
                                        </a:solidFill>
                                        <a:latin typeface="Cambria Math"/>
                                      </a:rPr>
                                      <m:t>𝒏</m:t>
                                    </m:r>
                                  </m:e>
                                  <m:sub>
                                    <m:r>
                                      <a:rPr lang="en-US" sz="2400" b="1">
                                        <a:solidFill>
                                          <a:schemeClr val="bg1"/>
                                        </a:solidFill>
                                        <a:latin typeface="Cambria Math"/>
                                      </a:rPr>
                                      <m:t>𝐩</m:t>
                                    </m:r>
                                  </m:sub>
                                  <m:sup>
                                    <m:r>
                                      <a:rPr lang="en-US" sz="2400" b="1" i="1">
                                        <a:solidFill>
                                          <a:schemeClr val="bg1"/>
                                        </a:solidFill>
                                        <a:latin typeface="Cambria Math"/>
                                      </a:rPr>
                                      <m:t>𝑻</m:t>
                                    </m:r>
                                  </m:sup>
                                </m:sSubSup>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𝒍</m:t>
                                    </m:r>
                                  </m:e>
                                  <m:sub>
                                    <m:r>
                                      <a:rPr lang="en-US" sz="2400" b="1" i="1" smtClean="0">
                                        <a:solidFill>
                                          <a:schemeClr val="bg1"/>
                                        </a:solidFill>
                                        <a:latin typeface="Cambria Math"/>
                                        <a:ea typeface="Cambria Math"/>
                                      </a:rPr>
                                      <m:t>𝟑</m:t>
                                    </m:r>
                                  </m:sub>
                                </m:sSub>
                                <m:r>
                                  <a:rPr lang="en-US" sz="2400" i="1">
                                    <a:solidFill>
                                      <a:schemeClr val="bg1"/>
                                    </a:solidFill>
                                    <a:latin typeface="Cambria Math"/>
                                  </a:rPr>
                                  <m:t>)</m:t>
                                </m:r>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m:t>
                                    </m:r>
                                    <m:r>
                                      <a:rPr lang="en-US" sz="2400" i="1">
                                        <a:solidFill>
                                          <a:schemeClr val="bg1"/>
                                        </a:solidFill>
                                        <a:latin typeface="Cambria Math"/>
                                      </a:rPr>
                                      <m:t>𝑠</m:t>
                                    </m:r>
                                  </m:e>
                                  <m:sub>
                                    <m:r>
                                      <a:rPr lang="en-US" sz="2400" i="1">
                                        <a:solidFill>
                                          <a:schemeClr val="bg1"/>
                                        </a:solidFill>
                                        <a:latin typeface="Cambria Math"/>
                                      </a:rPr>
                                      <m:t>{</m:t>
                                    </m:r>
                                    <m:sSub>
                                      <m:sSubPr>
                                        <m:ctrlPr>
                                          <a:rPr lang="en-US" sz="2400" i="1">
                                            <a:solidFill>
                                              <a:schemeClr val="bg1"/>
                                            </a:solidFill>
                                            <a:latin typeface="Cambria Math" charset="0"/>
                                          </a:rPr>
                                        </m:ctrlPr>
                                      </m:sSubPr>
                                      <m:e>
                                        <m:r>
                                          <a:rPr lang="en-US" sz="2400" i="1">
                                            <a:solidFill>
                                              <a:schemeClr val="bg1"/>
                                            </a:solidFill>
                                            <a:latin typeface="Cambria Math"/>
                                          </a:rPr>
                                          <m:t>𝑙</m:t>
                                        </m:r>
                                      </m:e>
                                      <m:sub>
                                        <m:r>
                                          <a:rPr lang="en-US" sz="2400" b="0" i="1" smtClean="0">
                                            <a:solidFill>
                                              <a:schemeClr val="bg1"/>
                                            </a:solidFill>
                                            <a:latin typeface="Cambria Math"/>
                                          </a:rPr>
                                          <m:t>3</m:t>
                                        </m:r>
                                      </m:sub>
                                    </m:sSub>
                                    <m:r>
                                      <a:rPr lang="en-US" sz="2400" i="1">
                                        <a:solidFill>
                                          <a:schemeClr val="bg1"/>
                                        </a:solidFill>
                                        <a:latin typeface="Cambria Math"/>
                                      </a:rPr>
                                      <m:t>,</m:t>
                                    </m:r>
                                    <m:r>
                                      <a:rPr lang="en-US" sz="2400" i="1">
                                        <a:solidFill>
                                          <a:schemeClr val="bg1"/>
                                        </a:solidFill>
                                        <a:latin typeface="Cambria Math"/>
                                      </a:rPr>
                                      <m:t>𝑣</m:t>
                                    </m:r>
                                    <m:r>
                                      <a:rPr lang="en-US" sz="2400" i="1">
                                        <a:solidFill>
                                          <a:schemeClr val="bg1"/>
                                        </a:solidFill>
                                        <a:latin typeface="Cambria Math"/>
                                      </a:rPr>
                                      <m:t>;</m:t>
                                    </m:r>
                                    <m:sSub>
                                      <m:sSubPr>
                                        <m:ctrlPr>
                                          <a:rPr lang="en-US" sz="2400" i="1">
                                            <a:solidFill>
                                              <a:schemeClr val="bg1"/>
                                            </a:solidFill>
                                            <a:latin typeface="Cambria Math" charset="0"/>
                                          </a:rPr>
                                        </m:ctrlPr>
                                      </m:sSubPr>
                                      <m:e>
                                        <m:r>
                                          <a:rPr lang="en-US" sz="2400" i="1">
                                            <a:solidFill>
                                              <a:schemeClr val="bg1"/>
                                            </a:solidFill>
                                            <a:latin typeface="Cambria Math"/>
                                          </a:rPr>
                                          <m:t>𝑛</m:t>
                                        </m:r>
                                      </m:e>
                                      <m:sub>
                                        <m:r>
                                          <m:rPr>
                                            <m:sty m:val="p"/>
                                          </m:rPr>
                                          <a:rPr lang="en-US" sz="2400">
                                            <a:solidFill>
                                              <a:schemeClr val="bg1"/>
                                            </a:solidFill>
                                            <a:latin typeface="Cambria Math"/>
                                          </a:rPr>
                                          <m:t>p</m:t>
                                        </m:r>
                                      </m:sub>
                                    </m:sSub>
                                    <m:r>
                                      <a:rPr lang="en-US" sz="2400" i="1">
                                        <a:solidFill>
                                          <a:schemeClr val="bg1"/>
                                        </a:solidFill>
                                        <a:latin typeface="Cambria Math"/>
                                      </a:rPr>
                                      <m:t>}</m:t>
                                    </m:r>
                                  </m:sub>
                                  <m:sup>
                                    <m:r>
                                      <a:rPr lang="en-US" sz="2400" i="1">
                                        <a:solidFill>
                                          <a:schemeClr val="bg1"/>
                                        </a:solidFill>
                                        <a:latin typeface="Cambria Math"/>
                                      </a:rPr>
                                      <m:t>𝑇</m:t>
                                    </m:r>
                                  </m:sup>
                                </m:sSubSup>
                              </m:e>
                            </m:mr>
                          </m:m>
                        </m:e>
                      </m:d>
                      <m:sSub>
                        <m:sSubPr>
                          <m:ctrlPr>
                            <a:rPr lang="en-US" sz="2400" i="1">
                              <a:solidFill>
                                <a:schemeClr val="bg1"/>
                              </a:solidFill>
                              <a:latin typeface="Cambria Math" charset="0"/>
                            </a:rPr>
                          </m:ctrlPr>
                        </m:sSubPr>
                        <m:e>
                          <m:r>
                            <a:rPr lang="en-US" sz="2400" i="1">
                              <a:solidFill>
                                <a:schemeClr val="bg1"/>
                              </a:solidFill>
                              <a:latin typeface="Cambria Math"/>
                              <a:ea typeface="Cambria Math"/>
                            </a:rPr>
                            <m:t>𝜌</m:t>
                          </m:r>
                        </m:e>
                        <m:sub>
                          <m:r>
                            <m:rPr>
                              <m:sty m:val="p"/>
                            </m:rPr>
                            <a:rPr lang="en-US" sz="2400">
                              <a:solidFill>
                                <a:schemeClr val="bg1"/>
                              </a:solidFill>
                              <a:latin typeface="Cambria Math"/>
                            </a:rPr>
                            <m:t>p</m:t>
                          </m:r>
                        </m:sub>
                      </m:sSub>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14475" y="828675"/>
                <a:ext cx="5943600" cy="162493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666875" y="2504441"/>
                <a:ext cx="5943600" cy="494559"/>
              </a:xfrm>
              <a:prstGeom prst="rect">
                <a:avLst/>
              </a:prstGeom>
            </p:spPr>
            <p:txBody>
              <a:bodyPr wrap="square">
                <a:spAutoFit/>
              </a:bodyPr>
              <a:lstStyle/>
              <a:p>
                <a:r>
                  <a:rPr lang="en-US" sz="2400" dirty="0" smtClean="0">
                    <a:solidFill>
                      <a:schemeClr val="bg1"/>
                    </a:solidFill>
                  </a:rPr>
                  <a:t>    =</a:t>
                </a:r>
                <a14:m>
                  <m:oMath xmlns:m="http://schemas.openxmlformats.org/officeDocument/2006/math">
                    <m:r>
                      <a:rPr lang="en-US" sz="2400" b="0" i="0" smtClean="0">
                        <a:solidFill>
                          <a:schemeClr val="bg1"/>
                        </a:solidFill>
                        <a:latin typeface="Cambria Math"/>
                      </a:rPr>
                      <m:t> </m:t>
                    </m:r>
                    <m:r>
                      <m:rPr>
                        <m:sty m:val="p"/>
                      </m:rPr>
                      <a:rPr lang="en-US" sz="2400" b="0" i="0" smtClean="0">
                        <a:solidFill>
                          <a:schemeClr val="bg1"/>
                        </a:solidFill>
                        <a:latin typeface="Cambria Math"/>
                      </a:rPr>
                      <m:t>A</m:t>
                    </m:r>
                    <m:r>
                      <a:rPr lang="en-US" sz="2400" b="0" i="0" smtClean="0">
                        <a:solidFill>
                          <a:schemeClr val="bg1"/>
                        </a:solidFill>
                        <a:latin typeface="Cambria Math"/>
                      </a:rPr>
                      <m:t>(</m:t>
                    </m:r>
                    <m:sSub>
                      <m:sSubPr>
                        <m:ctrlPr>
                          <a:rPr lang="en-US" sz="2400" b="0" i="1" smtClean="0">
                            <a:solidFill>
                              <a:schemeClr val="bg1"/>
                            </a:solidFill>
                            <a:latin typeface="Cambria Math" charset="0"/>
                          </a:rPr>
                        </m:ctrlPr>
                      </m:sSubPr>
                      <m:e>
                        <m:r>
                          <a:rPr lang="en-US" sz="2400" b="0" i="1" smtClean="0">
                            <a:solidFill>
                              <a:schemeClr val="bg1"/>
                            </a:solidFill>
                            <a:latin typeface="Cambria Math"/>
                          </a:rPr>
                          <m:t>𝑛</m:t>
                        </m:r>
                      </m:e>
                      <m:sub>
                        <m:r>
                          <m:rPr>
                            <m:sty m:val="p"/>
                          </m:rPr>
                          <a:rPr lang="en-US" sz="2400" b="0" i="0" smtClean="0">
                            <a:solidFill>
                              <a:schemeClr val="bg1"/>
                            </a:solidFill>
                            <a:latin typeface="Cambria Math"/>
                          </a:rPr>
                          <m:t>p</m:t>
                        </m:r>
                      </m:sub>
                    </m:sSub>
                    <m:r>
                      <a:rPr lang="en-US" sz="2400" b="0" i="0" smtClean="0">
                        <a:solidFill>
                          <a:schemeClr val="bg1"/>
                        </a:solidFill>
                        <a:latin typeface="Cambria Math"/>
                      </a:rPr>
                      <m:t>)</m:t>
                    </m:r>
                    <m:r>
                      <a:rPr lang="en-US" sz="2400" b="0" i="1" smtClean="0">
                        <a:solidFill>
                          <a:schemeClr val="bg1"/>
                        </a:solidFill>
                        <a:latin typeface="Cambria Math"/>
                        <a:ea typeface="Cambria Math"/>
                      </a:rPr>
                      <m:t>∙</m:t>
                    </m:r>
                    <m:sSub>
                      <m:sSubPr>
                        <m:ctrlPr>
                          <a:rPr lang="en-US" sz="2400" i="1">
                            <a:solidFill>
                              <a:schemeClr val="bg1"/>
                            </a:solidFill>
                            <a:latin typeface="Cambria Math" charset="0"/>
                          </a:rPr>
                        </m:ctrlPr>
                      </m:sSubPr>
                      <m:e>
                        <m:r>
                          <a:rPr lang="en-US" sz="2400" i="1">
                            <a:solidFill>
                              <a:schemeClr val="bg1"/>
                            </a:solidFill>
                            <a:latin typeface="Cambria Math"/>
                            <a:ea typeface="Cambria Math"/>
                          </a:rPr>
                          <m:t>𝜌</m:t>
                        </m:r>
                      </m:e>
                      <m:sub>
                        <m:r>
                          <m:rPr>
                            <m:sty m:val="p"/>
                          </m:rPr>
                          <a:rPr lang="en-US" sz="2400">
                            <a:solidFill>
                              <a:schemeClr val="bg1"/>
                            </a:solidFill>
                            <a:latin typeface="Cambria Math"/>
                          </a:rPr>
                          <m:t>p</m:t>
                        </m:r>
                      </m:sub>
                    </m:sSub>
                  </m:oMath>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66875" y="2504441"/>
                <a:ext cx="5943600" cy="494559"/>
              </a:xfrm>
              <a:prstGeom prst="rect">
                <a:avLst/>
              </a:prstGeom>
              <a:blipFill rotWithShape="1">
                <a:blip r:embed="rId4"/>
                <a:stretch>
                  <a:fillRect t="-8642"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3381375" y="3238025"/>
                <a:ext cx="2286000" cy="494559"/>
              </a:xfrm>
              <a:prstGeom prst="rect">
                <a:avLst/>
              </a:prstGeom>
              <a:ln w="1905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charset="0"/>
                            </a:rPr>
                          </m:ctrlPr>
                        </m:sSubPr>
                        <m:e>
                          <m:r>
                            <a:rPr lang="en-US" sz="2400" i="1">
                              <a:solidFill>
                                <a:schemeClr val="bg1"/>
                              </a:solidFill>
                              <a:latin typeface="Cambria Math"/>
                              <a:ea typeface="Cambria Math"/>
                            </a:rPr>
                            <m:t>𝜌</m:t>
                          </m:r>
                        </m:e>
                        <m:sub>
                          <m:r>
                            <m:rPr>
                              <m:sty m:val="p"/>
                            </m:rPr>
                            <a:rPr lang="en-US" sz="2400">
                              <a:solidFill>
                                <a:schemeClr val="bg1"/>
                              </a:solidFill>
                              <a:latin typeface="Cambria Math"/>
                            </a:rPr>
                            <m:t>p</m:t>
                          </m:r>
                        </m:sub>
                      </m:sSub>
                      <m:r>
                        <a:rPr lang="en-US" sz="2400" b="0" i="1" smtClean="0">
                          <a:solidFill>
                            <a:schemeClr val="bg1"/>
                          </a:solidFill>
                          <a:latin typeface="Cambria Math"/>
                        </a:rPr>
                        <m:t>=</m:t>
                      </m:r>
                      <m:r>
                        <a:rPr lang="en-US" sz="2400" b="0" i="1" smtClean="0">
                          <a:solidFill>
                            <a:schemeClr val="bg1"/>
                          </a:solidFill>
                          <a:latin typeface="Cambria Math"/>
                        </a:rPr>
                        <m:t>𝐷</m:t>
                      </m:r>
                      <m:r>
                        <a:rPr lang="en-US" sz="2400" b="0" i="1" smtClean="0">
                          <a:solidFill>
                            <a:schemeClr val="bg1"/>
                          </a:solidFill>
                          <a:latin typeface="Cambria Math"/>
                          <a:ea typeface="Cambria Math"/>
                        </a:rPr>
                        <m:t>∙</m:t>
                      </m:r>
                      <m:sSub>
                        <m:sSubPr>
                          <m:ctrlPr>
                            <a:rPr lang="en-US" sz="2400" b="0" i="1" smtClean="0">
                              <a:solidFill>
                                <a:schemeClr val="bg1"/>
                              </a:solidFill>
                              <a:latin typeface="Cambria Math" charset="0"/>
                              <a:ea typeface="Cambria Math"/>
                            </a:rPr>
                          </m:ctrlPr>
                        </m:sSubPr>
                        <m:e>
                          <m:r>
                            <a:rPr lang="en-US" sz="2400" b="0" i="1" smtClean="0">
                              <a:solidFill>
                                <a:schemeClr val="bg1"/>
                              </a:solidFill>
                              <a:latin typeface="Cambria Math"/>
                              <a:ea typeface="Cambria Math"/>
                            </a:rPr>
                            <m:t>𝑐</m:t>
                          </m:r>
                        </m:e>
                        <m:sub>
                          <m:r>
                            <m:rPr>
                              <m:sty m:val="p"/>
                            </m:rPr>
                            <a:rPr lang="en-US" sz="2400" b="0" i="0" smtClean="0">
                              <a:solidFill>
                                <a:schemeClr val="bg1"/>
                              </a:solidFill>
                              <a:latin typeface="Cambria Math"/>
                              <a:ea typeface="Cambria Math"/>
                            </a:rPr>
                            <m:t>p</m:t>
                          </m:r>
                        </m:sub>
                      </m:sSub>
                      <m:r>
                        <a:rPr lang="en-US" sz="2400" b="0" i="1" smtClean="0">
                          <a:solidFill>
                            <a:schemeClr val="bg1"/>
                          </a:solidFill>
                          <a:latin typeface="Cambria Math"/>
                          <a:ea typeface="Cambria Math"/>
                        </a:rPr>
                        <m:t>  </m:t>
                      </m:r>
                    </m:oMath>
                  </m:oMathPara>
                </a14:m>
                <a:endParaRPr lang="en-US" sz="2400" b="0" i="1" dirty="0" smtClean="0">
                  <a:solidFill>
                    <a:schemeClr val="bg1"/>
                  </a:solidFill>
                  <a:latin typeface="Cambria Math"/>
                  <a:ea typeface="Cambria Math"/>
                </a:endParaRPr>
              </a:p>
            </p:txBody>
          </p:sp>
        </mc:Choice>
        <mc:Fallback xmlns="">
          <p:sp>
            <p:nvSpPr>
              <p:cNvPr id="42" name="Rectangle 41"/>
              <p:cNvSpPr>
                <a:spLocks noRot="1" noChangeAspect="1" noMove="1" noResize="1" noEditPoints="1" noAdjustHandles="1" noChangeArrowheads="1" noChangeShapeType="1" noTextEdit="1"/>
              </p:cNvSpPr>
              <p:nvPr/>
            </p:nvSpPr>
            <p:spPr>
              <a:xfrm>
                <a:off x="3381375" y="3238025"/>
                <a:ext cx="2286000" cy="494559"/>
              </a:xfrm>
              <a:prstGeom prst="rect">
                <a:avLst/>
              </a:prstGeom>
              <a:blipFill rotWithShape="1">
                <a:blip r:embed="rId5"/>
                <a:stretch>
                  <a:fillRect b="-4762"/>
                </a:stretch>
              </a:blipFill>
              <a:ln w="19050">
                <a:solidFill>
                  <a:srgbClr val="FF0000"/>
                </a:solidFill>
              </a:ln>
            </p:spPr>
            <p:txBody>
              <a:bodyPr/>
              <a:lstStyle/>
              <a:p>
                <a:r>
                  <a:rPr lang="en-US">
                    <a:noFill/>
                  </a:rPr>
                  <a:t> </a:t>
                </a:r>
              </a:p>
            </p:txBody>
          </p:sp>
        </mc:Fallback>
      </mc:AlternateContent>
      <p:sp>
        <p:nvSpPr>
          <p:cNvPr id="48" name="Rectangle 47"/>
          <p:cNvSpPr/>
          <p:nvPr/>
        </p:nvSpPr>
        <p:spPr>
          <a:xfrm>
            <a:off x="1628775" y="3035725"/>
            <a:ext cx="6096000" cy="1704975"/>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9775" y="3997750"/>
            <a:ext cx="5029200" cy="400110"/>
          </a:xfrm>
          <a:prstGeom prst="rect">
            <a:avLst/>
          </a:prstGeom>
          <a:noFill/>
        </p:spPr>
        <p:txBody>
          <a:bodyPr wrap="square" rtlCol="0">
            <a:spAutoFit/>
          </a:bodyPr>
          <a:lstStyle/>
          <a:p>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 The coefficients are non-negative</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2019300" y="4340590"/>
            <a:ext cx="5029200" cy="400110"/>
          </a:xfrm>
          <a:prstGeom prst="rect">
            <a:avLst/>
          </a:prstGeom>
          <a:noFill/>
        </p:spPr>
        <p:txBody>
          <a:bodyPr wrap="square" rtlCol="0">
            <a:spAutoFit/>
          </a:bodyPr>
          <a:lstStyle/>
          <a:p>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BRDF relies on a few atoms</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181100" y="5070184"/>
                <a:ext cx="7239000" cy="1540165"/>
              </a:xfrm>
              <a:prstGeom prst="rect">
                <a:avLst/>
              </a:prstGeom>
              <a:ln w="1905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solidFill>
                                <a:schemeClr val="bg1"/>
                              </a:solidFill>
                              <a:latin typeface="Cambria Math" charset="0"/>
                            </a:rPr>
                          </m:ctrlPr>
                        </m:dPr>
                        <m:e>
                          <m:sSub>
                            <m:sSubPr>
                              <m:ctrlPr>
                                <a:rPr lang="en-US" sz="2400" b="0" i="1" smtClean="0">
                                  <a:solidFill>
                                    <a:schemeClr val="bg1"/>
                                  </a:solidFill>
                                  <a:latin typeface="Cambria Math" charset="0"/>
                                </a:rPr>
                              </m:ctrlPr>
                            </m:sSubPr>
                            <m:e>
                              <m:acc>
                                <m:accPr>
                                  <m:chr m:val="̂"/>
                                  <m:ctrlPr>
                                    <a:rPr lang="en-US" sz="2400" b="0" i="1" smtClean="0">
                                      <a:solidFill>
                                        <a:schemeClr val="bg1"/>
                                      </a:solidFill>
                                      <a:latin typeface="Cambria Math" charset="0"/>
                                    </a:rPr>
                                  </m:ctrlPr>
                                </m:accPr>
                                <m:e>
                                  <m:r>
                                    <a:rPr lang="en-US" sz="2400" b="0" i="1" smtClean="0">
                                      <a:solidFill>
                                        <a:schemeClr val="bg1"/>
                                      </a:solidFill>
                                      <a:latin typeface="Cambria Math"/>
                                    </a:rPr>
                                    <m:t>𝑛</m:t>
                                  </m:r>
                                </m:e>
                              </m:acc>
                            </m:e>
                            <m:sub>
                              <m:r>
                                <m:rPr>
                                  <m:sty m:val="p"/>
                                </m:rPr>
                                <a:rPr lang="en-US" sz="2400" b="0" i="0" smtClean="0">
                                  <a:solidFill>
                                    <a:schemeClr val="bg1"/>
                                  </a:solidFill>
                                  <a:latin typeface="Cambria Math"/>
                                </a:rPr>
                                <m:t>p</m:t>
                              </m:r>
                            </m:sub>
                          </m:sSub>
                          <m:r>
                            <a:rPr lang="en-US" sz="2400" b="0" i="1" smtClean="0">
                              <a:solidFill>
                                <a:schemeClr val="bg1"/>
                              </a:solidFill>
                              <a:latin typeface="Cambria Math"/>
                            </a:rPr>
                            <m:t>,</m:t>
                          </m:r>
                          <m:sSub>
                            <m:sSubPr>
                              <m:ctrlPr>
                                <a:rPr lang="en-US" sz="2400" i="1">
                                  <a:solidFill>
                                    <a:schemeClr val="bg1"/>
                                  </a:solidFill>
                                  <a:latin typeface="Cambria Math" charset="0"/>
                                </a:rPr>
                              </m:ctrlPr>
                            </m:sSubPr>
                            <m:e>
                              <m:acc>
                                <m:accPr>
                                  <m:chr m:val="̂"/>
                                  <m:ctrlPr>
                                    <a:rPr lang="en-US" sz="2400" i="1" smtClean="0">
                                      <a:solidFill>
                                        <a:schemeClr val="bg1"/>
                                      </a:solidFill>
                                      <a:latin typeface="Cambria Math" charset="0"/>
                                    </a:rPr>
                                  </m:ctrlPr>
                                </m:accPr>
                                <m:e>
                                  <m:r>
                                    <a:rPr lang="en-US" sz="2400" b="0" i="1" smtClean="0">
                                      <a:solidFill>
                                        <a:schemeClr val="bg1"/>
                                      </a:solidFill>
                                      <a:latin typeface="Cambria Math"/>
                                    </a:rPr>
                                    <m:t>𝑐</m:t>
                                  </m:r>
                                </m:e>
                              </m:acc>
                            </m:e>
                            <m:sub>
                              <m:r>
                                <m:rPr>
                                  <m:sty m:val="p"/>
                                </m:rPr>
                                <a:rPr lang="en-US" sz="2400">
                                  <a:solidFill>
                                    <a:schemeClr val="bg1"/>
                                  </a:solidFill>
                                  <a:latin typeface="Cambria Math"/>
                                </a:rPr>
                                <m:t>p</m:t>
                              </m:r>
                            </m:sub>
                          </m:sSub>
                        </m:e>
                      </m:d>
                      <m:r>
                        <a:rPr lang="en-US" sz="2400" b="0" i="0" smtClean="0">
                          <a:solidFill>
                            <a:schemeClr val="bg1"/>
                          </a:solidFill>
                          <a:latin typeface="Cambria Math"/>
                        </a:rPr>
                        <m:t>=</m:t>
                      </m:r>
                      <m:limLow>
                        <m:limLowPr>
                          <m:ctrlPr>
                            <a:rPr lang="en-US" sz="2400" i="1">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a:solidFill>
                                <a:schemeClr val="bg1"/>
                              </a:solidFill>
                              <a:latin typeface="Cambria Math"/>
                              <a:ea typeface="Verdana" panose="020B0604030504040204" pitchFamily="34" charset="0"/>
                              <a:cs typeface="Verdana" panose="020B0604030504040204" pitchFamily="34" charset="0"/>
                            </a:rPr>
                            <m:t>argmin</m:t>
                          </m:r>
                        </m:e>
                        <m:lim>
                          <m:r>
                            <a:rPr lang="en-US" sz="2400" b="0" i="1" smtClean="0">
                              <a:solidFill>
                                <a:schemeClr val="bg1"/>
                              </a:solidFill>
                              <a:latin typeface="Cambria Math"/>
                              <a:ea typeface="Verdana" panose="020B0604030504040204" pitchFamily="34" charset="0"/>
                              <a:cs typeface="Verdana" panose="020B0604030504040204" pitchFamily="34" charset="0"/>
                            </a:rPr>
                            <m:t>𝑛</m:t>
                          </m:r>
                          <m:r>
                            <a:rPr lang="en-US" sz="2400" b="0" i="1" smtClean="0">
                              <a:solidFill>
                                <a:schemeClr val="bg1"/>
                              </a:solidFill>
                              <a:latin typeface="Cambria Math"/>
                              <a:ea typeface="Verdana" panose="020B0604030504040204" pitchFamily="34" charset="0"/>
                              <a:cs typeface="Verdana" panose="020B0604030504040204" pitchFamily="34" charset="0"/>
                            </a:rPr>
                            <m:t>, </m:t>
                          </m:r>
                          <m:r>
                            <a:rPr lang="en-US" sz="2400" b="0" i="1" smtClean="0">
                              <a:solidFill>
                                <a:schemeClr val="bg1"/>
                              </a:solidFill>
                              <a:latin typeface="Cambria Math"/>
                              <a:ea typeface="Verdana" panose="020B0604030504040204" pitchFamily="34" charset="0"/>
                              <a:cs typeface="Verdana" panose="020B0604030504040204" pitchFamily="34" charset="0"/>
                            </a:rPr>
                            <m:t>𝑐</m:t>
                          </m:r>
                        </m:lim>
                      </m:limLow>
                      <m:sSubSup>
                        <m:sSubSup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smtClean="0">
                                  <a:solidFill>
                                    <a:schemeClr val="bg1"/>
                                  </a:solidFill>
                                  <a:latin typeface="Cambria Math" charset="0"/>
                                  <a:ea typeface="Verdana" panose="020B0604030504040204" pitchFamily="34" charset="0"/>
                                  <a:cs typeface="Verdana" panose="020B0604030504040204" pitchFamily="34" charset="0"/>
                                </a:rPr>
                              </m:ctrlPr>
                            </m:dPr>
                            <m:e>
                              <m:sSub>
                                <m:sSub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b="0" i="0" smtClean="0">
                                      <a:solidFill>
                                        <a:schemeClr val="bg1"/>
                                      </a:solidFill>
                                      <a:latin typeface="Cambria Math"/>
                                      <a:ea typeface="Verdana" panose="020B0604030504040204" pitchFamily="34" charset="0"/>
                                      <a:cs typeface="Verdana" panose="020B0604030504040204" pitchFamily="34" charset="0"/>
                                    </a:rPr>
                                    <m:t>I</m:t>
                                  </m:r>
                                </m:e>
                                <m:sub>
                                  <m:r>
                                    <m:rPr>
                                      <m:sty m:val="p"/>
                                    </m:rPr>
                                    <a:rPr lang="en-US" sz="2400" b="0" i="0" smtClean="0">
                                      <a:solidFill>
                                        <a:schemeClr val="bg1"/>
                                      </a:solidFill>
                                      <a:latin typeface="Cambria Math"/>
                                      <a:ea typeface="Verdana" panose="020B0604030504040204" pitchFamily="34" charset="0"/>
                                      <a:cs typeface="Verdana" panose="020B0604030504040204" pitchFamily="34" charset="0"/>
                                    </a:rPr>
                                    <m:t>p</m:t>
                                  </m:r>
                                </m:sub>
                              </m:sSub>
                              <m:r>
                                <a:rPr lang="en-US" sz="2400" b="0" i="1" smtClean="0">
                                  <a:solidFill>
                                    <a:schemeClr val="bg1"/>
                                  </a:solidFill>
                                  <a:latin typeface="Cambria Math"/>
                                  <a:ea typeface="Verdana" panose="020B0604030504040204" pitchFamily="34" charset="0"/>
                                  <a:cs typeface="Verdana" panose="020B0604030504040204" pitchFamily="34" charset="0"/>
                                </a:rPr>
                                <m:t>−</m:t>
                              </m:r>
                              <m:r>
                                <m:rPr>
                                  <m:sty m:val="p"/>
                                </m:rPr>
                                <a:rPr lang="en-US" sz="2400">
                                  <a:solidFill>
                                    <a:schemeClr val="bg1"/>
                                  </a:solidFill>
                                  <a:latin typeface="Cambria Math"/>
                                </a:rPr>
                                <m:t>A</m:t>
                              </m:r>
                              <m:r>
                                <a:rPr lang="en-US" sz="2400">
                                  <a:solidFill>
                                    <a:schemeClr val="bg1"/>
                                  </a:solidFill>
                                  <a:latin typeface="Cambria Math"/>
                                </a:rPr>
                                <m:t>(</m:t>
                              </m:r>
                              <m:r>
                                <a:rPr lang="en-US" sz="2400" b="0" i="1" smtClean="0">
                                  <a:solidFill>
                                    <a:schemeClr val="bg1"/>
                                  </a:solidFill>
                                  <a:latin typeface="Cambria Math"/>
                                </a:rPr>
                                <m:t>𝑛</m:t>
                              </m:r>
                              <m:r>
                                <a:rPr lang="en-US" sz="2400">
                                  <a:solidFill>
                                    <a:schemeClr val="bg1"/>
                                  </a:solidFill>
                                  <a:latin typeface="Cambria Math"/>
                                </a:rPr>
                                <m:t>)</m:t>
                              </m:r>
                              <m:r>
                                <a:rPr lang="en-US" sz="2400" i="1">
                                  <a:solidFill>
                                    <a:schemeClr val="bg1"/>
                                  </a:solidFill>
                                  <a:latin typeface="Cambria Math"/>
                                  <a:ea typeface="Cambria Math"/>
                                </a:rPr>
                                <m:t>∙</m:t>
                              </m:r>
                              <m:r>
                                <a:rPr lang="en-US" sz="2400" i="1">
                                  <a:solidFill>
                                    <a:schemeClr val="bg1"/>
                                  </a:solidFill>
                                  <a:latin typeface="Cambria Math"/>
                                </a:rPr>
                                <m:t>𝐷</m:t>
                              </m:r>
                              <m:r>
                                <a:rPr lang="en-US" sz="2400" i="1">
                                  <a:solidFill>
                                    <a:schemeClr val="bg1"/>
                                  </a:solidFill>
                                  <a:latin typeface="Cambria Math"/>
                                </a:rPr>
                                <m:t>∙</m:t>
                              </m:r>
                              <m:r>
                                <a:rPr lang="en-US" sz="2400" b="0" i="1" smtClean="0">
                                  <a:solidFill>
                                    <a:schemeClr val="bg1"/>
                                  </a:solidFill>
                                  <a:latin typeface="Cambria Math"/>
                                </a:rPr>
                                <m:t>𝑐</m:t>
                              </m:r>
                            </m:e>
                          </m:d>
                        </m:e>
                        <m:sub>
                          <m:r>
                            <a:rPr lang="en-US" sz="2400" b="0" i="1" smtClean="0">
                              <a:solidFill>
                                <a:schemeClr val="bg1"/>
                              </a:solidFill>
                              <a:latin typeface="Cambria Math"/>
                              <a:ea typeface="Verdana" panose="020B0604030504040204" pitchFamily="34" charset="0"/>
                              <a:cs typeface="Verdana" panose="020B0604030504040204" pitchFamily="34" charset="0"/>
                            </a:rPr>
                            <m:t>2</m:t>
                          </m:r>
                        </m:sub>
                        <m:sup>
                          <m:r>
                            <a:rPr lang="en-US" sz="2400" b="0" i="1" smtClean="0">
                              <a:solidFill>
                                <a:schemeClr val="bg1"/>
                              </a:solidFill>
                              <a:latin typeface="Cambria Math"/>
                              <a:ea typeface="Verdana" panose="020B0604030504040204" pitchFamily="34" charset="0"/>
                              <a:cs typeface="Verdana" panose="020B0604030504040204" pitchFamily="34" charset="0"/>
                            </a:rPr>
                            <m:t>2</m:t>
                          </m:r>
                        </m:sup>
                      </m:sSubSup>
                      <m:r>
                        <a:rPr lang="en-US" sz="2400" b="0" i="1" smtClean="0">
                          <a:solidFill>
                            <a:schemeClr val="bg1"/>
                          </a:solidFill>
                          <a:latin typeface="Cambria Math"/>
                          <a:ea typeface="Verdana" panose="020B0604030504040204" pitchFamily="34" charset="0"/>
                          <a:cs typeface="Verdana" panose="020B0604030504040204" pitchFamily="34" charset="0"/>
                        </a:rPr>
                        <m:t>+</m:t>
                      </m:r>
                      <m:r>
                        <a:rPr lang="en-US" sz="2400" b="0" i="1" smtClean="0">
                          <a:solidFill>
                            <a:schemeClr val="bg1"/>
                          </a:solidFill>
                          <a:latin typeface="Cambria Math"/>
                          <a:ea typeface="Cambria Math"/>
                          <a:cs typeface="Verdana" panose="020B0604030504040204" pitchFamily="34" charset="0"/>
                        </a:rPr>
                        <m:t>𝜆</m:t>
                      </m:r>
                      <m:sSub>
                        <m:sSubPr>
                          <m:ctrlPr>
                            <a:rPr lang="en-US" sz="2400" b="0" i="1" smtClean="0">
                              <a:solidFill>
                                <a:schemeClr val="bg1"/>
                              </a:solidFill>
                              <a:latin typeface="Cambria Math" charset="0"/>
                              <a:ea typeface="Cambria Math"/>
                              <a:cs typeface="Verdana" panose="020B0604030504040204" pitchFamily="34" charset="0"/>
                            </a:rPr>
                          </m:ctrlPr>
                        </m:sSubPr>
                        <m:e>
                          <m:d>
                            <m:dPr>
                              <m:begChr m:val="‖"/>
                              <m:endChr m:val="‖"/>
                              <m:ctrlPr>
                                <a:rPr lang="en-US" sz="2400" b="0" i="1" smtClean="0">
                                  <a:solidFill>
                                    <a:schemeClr val="bg1"/>
                                  </a:solidFill>
                                  <a:latin typeface="Cambria Math" charset="0"/>
                                  <a:ea typeface="Cambria Math"/>
                                  <a:cs typeface="Verdana" panose="020B0604030504040204" pitchFamily="34" charset="0"/>
                                </a:rPr>
                              </m:ctrlPr>
                            </m:dPr>
                            <m:e>
                              <m:r>
                                <a:rPr lang="en-US" sz="2400" b="0" i="1" smtClean="0">
                                  <a:solidFill>
                                    <a:schemeClr val="bg1"/>
                                  </a:solidFill>
                                  <a:latin typeface="Cambria Math"/>
                                  <a:ea typeface="Cambria Math"/>
                                  <a:cs typeface="Verdana" panose="020B0604030504040204" pitchFamily="34" charset="0"/>
                                </a:rPr>
                                <m:t>𝑐</m:t>
                              </m:r>
                            </m:e>
                          </m:d>
                        </m:e>
                        <m:sub>
                          <m:r>
                            <a:rPr lang="en-US" sz="2400" b="0" i="1" smtClean="0">
                              <a:solidFill>
                                <a:schemeClr val="bg1"/>
                              </a:solidFill>
                              <a:latin typeface="Cambria Math"/>
                              <a:ea typeface="Cambria Math"/>
                              <a:cs typeface="Verdana" panose="020B0604030504040204" pitchFamily="34" charset="0"/>
                            </a:rPr>
                            <m:t>1</m:t>
                          </m:r>
                        </m:sub>
                      </m:sSub>
                    </m:oMath>
                  </m:oMathPara>
                </a14:m>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s.t.</a:t>
                </a:r>
                <a:r>
                  <a:rPr lang="en-US"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sz="2400" b="0" i="1" smtClean="0">
                        <a:solidFill>
                          <a:schemeClr val="bg1"/>
                        </a:solidFill>
                        <a:latin typeface="Cambria Math"/>
                        <a:ea typeface="Cambria Math"/>
                        <a:cs typeface="Verdana" panose="020B0604030504040204" pitchFamily="34" charset="0"/>
                      </a:rPr>
                      <m:t>𝑐</m:t>
                    </m:r>
                    <m:r>
                      <a:rPr lang="en-US" sz="2400" i="1" smtClean="0">
                        <a:solidFill>
                          <a:schemeClr val="bg1"/>
                        </a:solidFill>
                        <a:latin typeface="Cambria Math"/>
                        <a:ea typeface="Cambria Math"/>
                        <a:cs typeface="Verdana" panose="020B0604030504040204" pitchFamily="34" charset="0"/>
                      </a:rPr>
                      <m:t>≥</m:t>
                    </m:r>
                    <m:r>
                      <a:rPr lang="en-US" sz="2400" b="0" i="1" smtClean="0">
                        <a:solidFill>
                          <a:schemeClr val="bg1"/>
                        </a:solidFill>
                        <a:latin typeface="Cambria Math"/>
                        <a:ea typeface="Cambria Math"/>
                        <a:cs typeface="Verdana" panose="020B0604030504040204" pitchFamily="34" charset="0"/>
                      </a:rPr>
                      <m:t>0</m:t>
                    </m:r>
                  </m:oMath>
                </a14:m>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sSubSup>
                      <m:sSubSup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smtClean="0">
                                <a:solidFill>
                                  <a:schemeClr val="bg1"/>
                                </a:solidFill>
                                <a:latin typeface="Cambria Math" charset="0"/>
                                <a:ea typeface="Verdana" panose="020B0604030504040204" pitchFamily="34" charset="0"/>
                                <a:cs typeface="Verdana" panose="020B0604030504040204" pitchFamily="34" charset="0"/>
                              </a:rPr>
                            </m:ctrlPr>
                          </m:dPr>
                          <m:e>
                            <m:r>
                              <a:rPr lang="en-US" sz="2400" b="0" i="1" smtClean="0">
                                <a:solidFill>
                                  <a:schemeClr val="bg1"/>
                                </a:solidFill>
                                <a:latin typeface="Cambria Math"/>
                                <a:ea typeface="Verdana" panose="020B0604030504040204" pitchFamily="34" charset="0"/>
                                <a:cs typeface="Verdana" panose="020B0604030504040204" pitchFamily="34" charset="0"/>
                              </a:rPr>
                              <m:t>𝑛</m:t>
                            </m:r>
                          </m:e>
                        </m:d>
                      </m:e>
                      <m:sub>
                        <m:r>
                          <a:rPr lang="en-US" sz="2400" b="0" i="1" smtClean="0">
                            <a:solidFill>
                              <a:schemeClr val="bg1"/>
                            </a:solidFill>
                            <a:latin typeface="Cambria Math"/>
                            <a:ea typeface="Verdana" panose="020B0604030504040204" pitchFamily="34" charset="0"/>
                            <a:cs typeface="Verdana" panose="020B0604030504040204" pitchFamily="34" charset="0"/>
                          </a:rPr>
                          <m:t>2</m:t>
                        </m:r>
                      </m:sub>
                      <m:sup/>
                    </m:sSubSup>
                    <m:r>
                      <a:rPr lang="en-US" sz="2400" b="0" i="1" smtClean="0">
                        <a:solidFill>
                          <a:schemeClr val="bg1"/>
                        </a:solidFill>
                        <a:latin typeface="Cambria Math"/>
                        <a:ea typeface="Verdana" panose="020B0604030504040204" pitchFamily="34" charset="0"/>
                        <a:cs typeface="Verdana" panose="020B0604030504040204" pitchFamily="34" charset="0"/>
                      </a:rPr>
                      <m:t>=1</m:t>
                    </m:r>
                  </m:oMath>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181100" y="5070184"/>
                <a:ext cx="7239000" cy="1540165"/>
              </a:xfrm>
              <a:prstGeom prst="rect">
                <a:avLst/>
              </a:prstGeom>
              <a:blipFill rotWithShape="1">
                <a:blip r:embed="rId6"/>
                <a:stretch>
                  <a:fillRect/>
                </a:stretch>
              </a:blipFill>
              <a:ln w="190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55043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6" grpId="0"/>
      <p:bldP spid="13"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885825" y="914400"/>
                <a:ext cx="7239000" cy="1540165"/>
              </a:xfrm>
              <a:prstGeom prst="rect">
                <a:avLst/>
              </a:prstGeom>
              <a:ln w="1905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solidFill>
                                <a:schemeClr val="bg1"/>
                              </a:solidFill>
                              <a:latin typeface="Cambria Math" charset="0"/>
                            </a:rPr>
                          </m:ctrlPr>
                        </m:dPr>
                        <m:e>
                          <m:sSub>
                            <m:sSubPr>
                              <m:ctrlPr>
                                <a:rPr lang="en-US" sz="2400" b="0" i="1" smtClean="0">
                                  <a:solidFill>
                                    <a:schemeClr val="bg1"/>
                                  </a:solidFill>
                                  <a:latin typeface="Cambria Math" charset="0"/>
                                </a:rPr>
                              </m:ctrlPr>
                            </m:sSubPr>
                            <m:e>
                              <m:acc>
                                <m:accPr>
                                  <m:chr m:val="̂"/>
                                  <m:ctrlPr>
                                    <a:rPr lang="en-US" sz="2400" b="0" i="1" smtClean="0">
                                      <a:solidFill>
                                        <a:schemeClr val="bg1"/>
                                      </a:solidFill>
                                      <a:latin typeface="Cambria Math" charset="0"/>
                                    </a:rPr>
                                  </m:ctrlPr>
                                </m:accPr>
                                <m:e>
                                  <m:r>
                                    <a:rPr lang="en-US" sz="2400" b="0" i="1" smtClean="0">
                                      <a:solidFill>
                                        <a:schemeClr val="bg1"/>
                                      </a:solidFill>
                                      <a:latin typeface="Cambria Math"/>
                                    </a:rPr>
                                    <m:t>𝑛</m:t>
                                  </m:r>
                                </m:e>
                              </m:acc>
                            </m:e>
                            <m:sub>
                              <m:r>
                                <m:rPr>
                                  <m:sty m:val="p"/>
                                </m:rPr>
                                <a:rPr lang="en-US" sz="2400" b="0" i="0" smtClean="0">
                                  <a:solidFill>
                                    <a:schemeClr val="bg1"/>
                                  </a:solidFill>
                                  <a:latin typeface="Cambria Math"/>
                                </a:rPr>
                                <m:t>p</m:t>
                              </m:r>
                            </m:sub>
                          </m:sSub>
                          <m:r>
                            <a:rPr lang="en-US" sz="2400" b="0" i="1" smtClean="0">
                              <a:solidFill>
                                <a:schemeClr val="bg1"/>
                              </a:solidFill>
                              <a:latin typeface="Cambria Math"/>
                            </a:rPr>
                            <m:t>,</m:t>
                          </m:r>
                          <m:sSub>
                            <m:sSubPr>
                              <m:ctrlPr>
                                <a:rPr lang="en-US" sz="2400" i="1">
                                  <a:solidFill>
                                    <a:schemeClr val="bg1"/>
                                  </a:solidFill>
                                  <a:latin typeface="Cambria Math" charset="0"/>
                                </a:rPr>
                              </m:ctrlPr>
                            </m:sSubPr>
                            <m:e>
                              <m:acc>
                                <m:accPr>
                                  <m:chr m:val="̂"/>
                                  <m:ctrlPr>
                                    <a:rPr lang="en-US" sz="2400" i="1" smtClean="0">
                                      <a:solidFill>
                                        <a:schemeClr val="bg1"/>
                                      </a:solidFill>
                                      <a:latin typeface="Cambria Math" charset="0"/>
                                    </a:rPr>
                                  </m:ctrlPr>
                                </m:accPr>
                                <m:e>
                                  <m:r>
                                    <a:rPr lang="en-US" sz="2400" b="0" i="1" smtClean="0">
                                      <a:solidFill>
                                        <a:schemeClr val="bg1"/>
                                      </a:solidFill>
                                      <a:latin typeface="Cambria Math"/>
                                    </a:rPr>
                                    <m:t>𝑐</m:t>
                                  </m:r>
                                </m:e>
                              </m:acc>
                            </m:e>
                            <m:sub>
                              <m:r>
                                <m:rPr>
                                  <m:sty m:val="p"/>
                                </m:rPr>
                                <a:rPr lang="en-US" sz="2400">
                                  <a:solidFill>
                                    <a:schemeClr val="bg1"/>
                                  </a:solidFill>
                                  <a:latin typeface="Cambria Math"/>
                                </a:rPr>
                                <m:t>p</m:t>
                              </m:r>
                            </m:sub>
                          </m:sSub>
                        </m:e>
                      </m:d>
                      <m:r>
                        <a:rPr lang="en-US" sz="2400" b="0" i="0" smtClean="0">
                          <a:solidFill>
                            <a:schemeClr val="bg1"/>
                          </a:solidFill>
                          <a:latin typeface="Cambria Math"/>
                        </a:rPr>
                        <m:t>=</m:t>
                      </m:r>
                      <m:limLow>
                        <m:limLowPr>
                          <m:ctrlPr>
                            <a:rPr lang="en-US" sz="2400" i="1">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a:solidFill>
                                <a:schemeClr val="bg1"/>
                              </a:solidFill>
                              <a:latin typeface="Cambria Math"/>
                              <a:ea typeface="Verdana" panose="020B0604030504040204" pitchFamily="34" charset="0"/>
                              <a:cs typeface="Verdana" panose="020B0604030504040204" pitchFamily="34" charset="0"/>
                            </a:rPr>
                            <m:t>argmin</m:t>
                          </m:r>
                        </m:e>
                        <m:lim>
                          <m:r>
                            <a:rPr lang="en-US" sz="2400" b="0" i="1" smtClean="0">
                              <a:solidFill>
                                <a:schemeClr val="bg1"/>
                              </a:solidFill>
                              <a:latin typeface="Cambria Math"/>
                              <a:ea typeface="Verdana" panose="020B0604030504040204" pitchFamily="34" charset="0"/>
                              <a:cs typeface="Verdana" panose="020B0604030504040204" pitchFamily="34" charset="0"/>
                            </a:rPr>
                            <m:t>𝑛</m:t>
                          </m:r>
                          <m:r>
                            <a:rPr lang="en-US" sz="2400" b="0" i="1" smtClean="0">
                              <a:solidFill>
                                <a:schemeClr val="bg1"/>
                              </a:solidFill>
                              <a:latin typeface="Cambria Math"/>
                              <a:ea typeface="Verdana" panose="020B0604030504040204" pitchFamily="34" charset="0"/>
                              <a:cs typeface="Verdana" panose="020B0604030504040204" pitchFamily="34" charset="0"/>
                            </a:rPr>
                            <m:t>, </m:t>
                          </m:r>
                          <m:r>
                            <a:rPr lang="en-US" sz="2400" b="0" i="1" smtClean="0">
                              <a:solidFill>
                                <a:schemeClr val="bg1"/>
                              </a:solidFill>
                              <a:latin typeface="Cambria Math"/>
                              <a:ea typeface="Verdana" panose="020B0604030504040204" pitchFamily="34" charset="0"/>
                              <a:cs typeface="Verdana" panose="020B0604030504040204" pitchFamily="34" charset="0"/>
                            </a:rPr>
                            <m:t>𝑐</m:t>
                          </m:r>
                        </m:lim>
                      </m:limLow>
                      <m:sSubSup>
                        <m:sSubSup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smtClean="0">
                                  <a:solidFill>
                                    <a:schemeClr val="bg1"/>
                                  </a:solidFill>
                                  <a:latin typeface="Cambria Math" charset="0"/>
                                  <a:ea typeface="Verdana" panose="020B0604030504040204" pitchFamily="34" charset="0"/>
                                  <a:cs typeface="Verdana" panose="020B0604030504040204" pitchFamily="34" charset="0"/>
                                </a:rPr>
                              </m:ctrlPr>
                            </m:dPr>
                            <m:e>
                              <m:sSub>
                                <m:sSub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b="0" i="0" smtClean="0">
                                      <a:solidFill>
                                        <a:schemeClr val="bg1"/>
                                      </a:solidFill>
                                      <a:latin typeface="Cambria Math"/>
                                      <a:ea typeface="Verdana" panose="020B0604030504040204" pitchFamily="34" charset="0"/>
                                      <a:cs typeface="Verdana" panose="020B0604030504040204" pitchFamily="34" charset="0"/>
                                    </a:rPr>
                                    <m:t>I</m:t>
                                  </m:r>
                                </m:e>
                                <m:sub>
                                  <m:r>
                                    <m:rPr>
                                      <m:sty m:val="p"/>
                                    </m:rPr>
                                    <a:rPr lang="en-US" sz="2400" b="0" i="0" smtClean="0">
                                      <a:solidFill>
                                        <a:schemeClr val="bg1"/>
                                      </a:solidFill>
                                      <a:latin typeface="Cambria Math"/>
                                      <a:ea typeface="Verdana" panose="020B0604030504040204" pitchFamily="34" charset="0"/>
                                      <a:cs typeface="Verdana" panose="020B0604030504040204" pitchFamily="34" charset="0"/>
                                    </a:rPr>
                                    <m:t>p</m:t>
                                  </m:r>
                                </m:sub>
                              </m:sSub>
                              <m:r>
                                <a:rPr lang="en-US" sz="2400" b="0" i="1" smtClean="0">
                                  <a:solidFill>
                                    <a:schemeClr val="bg1"/>
                                  </a:solidFill>
                                  <a:latin typeface="Cambria Math"/>
                                  <a:ea typeface="Verdana" panose="020B0604030504040204" pitchFamily="34" charset="0"/>
                                  <a:cs typeface="Verdana" panose="020B0604030504040204" pitchFamily="34" charset="0"/>
                                </a:rPr>
                                <m:t>−</m:t>
                              </m:r>
                              <m:r>
                                <m:rPr>
                                  <m:sty m:val="p"/>
                                </m:rPr>
                                <a:rPr lang="en-US" sz="2400">
                                  <a:solidFill>
                                    <a:schemeClr val="bg1"/>
                                  </a:solidFill>
                                  <a:latin typeface="Cambria Math"/>
                                </a:rPr>
                                <m:t>A</m:t>
                              </m:r>
                              <m:r>
                                <a:rPr lang="en-US" sz="2400">
                                  <a:solidFill>
                                    <a:schemeClr val="bg1"/>
                                  </a:solidFill>
                                  <a:latin typeface="Cambria Math"/>
                                </a:rPr>
                                <m:t>(</m:t>
                              </m:r>
                              <m:r>
                                <a:rPr lang="en-US" sz="2400" b="0" i="1" smtClean="0">
                                  <a:solidFill>
                                    <a:schemeClr val="bg1"/>
                                  </a:solidFill>
                                  <a:latin typeface="Cambria Math"/>
                                </a:rPr>
                                <m:t>𝑛</m:t>
                              </m:r>
                              <m:r>
                                <a:rPr lang="en-US" sz="2400">
                                  <a:solidFill>
                                    <a:schemeClr val="bg1"/>
                                  </a:solidFill>
                                  <a:latin typeface="Cambria Math"/>
                                </a:rPr>
                                <m:t>)</m:t>
                              </m:r>
                              <m:r>
                                <a:rPr lang="en-US" sz="2400" i="1">
                                  <a:solidFill>
                                    <a:schemeClr val="bg1"/>
                                  </a:solidFill>
                                  <a:latin typeface="Cambria Math"/>
                                  <a:ea typeface="Cambria Math"/>
                                </a:rPr>
                                <m:t>∙</m:t>
                              </m:r>
                              <m:r>
                                <a:rPr lang="en-US" sz="2400" i="1">
                                  <a:solidFill>
                                    <a:schemeClr val="bg1"/>
                                  </a:solidFill>
                                  <a:latin typeface="Cambria Math"/>
                                </a:rPr>
                                <m:t>𝐷</m:t>
                              </m:r>
                              <m:r>
                                <a:rPr lang="en-US" sz="2400" i="1">
                                  <a:solidFill>
                                    <a:schemeClr val="bg1"/>
                                  </a:solidFill>
                                  <a:latin typeface="Cambria Math"/>
                                </a:rPr>
                                <m:t>∙</m:t>
                              </m:r>
                              <m:r>
                                <a:rPr lang="en-US" sz="2400" b="0" i="1" smtClean="0">
                                  <a:solidFill>
                                    <a:schemeClr val="bg1"/>
                                  </a:solidFill>
                                  <a:latin typeface="Cambria Math"/>
                                </a:rPr>
                                <m:t>𝑐</m:t>
                              </m:r>
                            </m:e>
                          </m:d>
                        </m:e>
                        <m:sub>
                          <m:r>
                            <a:rPr lang="en-US" sz="2400" b="0" i="1" smtClean="0">
                              <a:solidFill>
                                <a:schemeClr val="bg1"/>
                              </a:solidFill>
                              <a:latin typeface="Cambria Math"/>
                              <a:ea typeface="Verdana" panose="020B0604030504040204" pitchFamily="34" charset="0"/>
                              <a:cs typeface="Verdana" panose="020B0604030504040204" pitchFamily="34" charset="0"/>
                            </a:rPr>
                            <m:t>2</m:t>
                          </m:r>
                        </m:sub>
                        <m:sup>
                          <m:r>
                            <a:rPr lang="en-US" sz="2400" b="0" i="1" smtClean="0">
                              <a:solidFill>
                                <a:schemeClr val="bg1"/>
                              </a:solidFill>
                              <a:latin typeface="Cambria Math"/>
                              <a:ea typeface="Verdana" panose="020B0604030504040204" pitchFamily="34" charset="0"/>
                              <a:cs typeface="Verdana" panose="020B0604030504040204" pitchFamily="34" charset="0"/>
                            </a:rPr>
                            <m:t>2</m:t>
                          </m:r>
                        </m:sup>
                      </m:sSubSup>
                      <m:r>
                        <a:rPr lang="en-US" sz="2400" b="0" i="1" smtClean="0">
                          <a:solidFill>
                            <a:schemeClr val="bg1"/>
                          </a:solidFill>
                          <a:latin typeface="Cambria Math"/>
                          <a:ea typeface="Verdana" panose="020B0604030504040204" pitchFamily="34" charset="0"/>
                          <a:cs typeface="Verdana" panose="020B0604030504040204" pitchFamily="34" charset="0"/>
                        </a:rPr>
                        <m:t>+</m:t>
                      </m:r>
                      <m:r>
                        <a:rPr lang="en-US" sz="2400" b="0" i="1" smtClean="0">
                          <a:solidFill>
                            <a:schemeClr val="bg1"/>
                          </a:solidFill>
                          <a:latin typeface="Cambria Math"/>
                          <a:ea typeface="Cambria Math"/>
                          <a:cs typeface="Verdana" panose="020B0604030504040204" pitchFamily="34" charset="0"/>
                        </a:rPr>
                        <m:t>𝜆</m:t>
                      </m:r>
                      <m:sSub>
                        <m:sSubPr>
                          <m:ctrlPr>
                            <a:rPr lang="en-US" sz="2400" b="0" i="1" smtClean="0">
                              <a:solidFill>
                                <a:schemeClr val="bg1"/>
                              </a:solidFill>
                              <a:latin typeface="Cambria Math" charset="0"/>
                              <a:ea typeface="Cambria Math"/>
                              <a:cs typeface="Verdana" panose="020B0604030504040204" pitchFamily="34" charset="0"/>
                            </a:rPr>
                          </m:ctrlPr>
                        </m:sSubPr>
                        <m:e>
                          <m:d>
                            <m:dPr>
                              <m:begChr m:val="‖"/>
                              <m:endChr m:val="‖"/>
                              <m:ctrlPr>
                                <a:rPr lang="en-US" sz="2400" b="0" i="1" smtClean="0">
                                  <a:solidFill>
                                    <a:schemeClr val="bg1"/>
                                  </a:solidFill>
                                  <a:latin typeface="Cambria Math" charset="0"/>
                                  <a:ea typeface="Cambria Math"/>
                                  <a:cs typeface="Verdana" panose="020B0604030504040204" pitchFamily="34" charset="0"/>
                                </a:rPr>
                              </m:ctrlPr>
                            </m:dPr>
                            <m:e>
                              <m:r>
                                <a:rPr lang="en-US" sz="2400" b="0" i="1" smtClean="0">
                                  <a:solidFill>
                                    <a:schemeClr val="bg1"/>
                                  </a:solidFill>
                                  <a:latin typeface="Cambria Math"/>
                                  <a:ea typeface="Cambria Math"/>
                                  <a:cs typeface="Verdana" panose="020B0604030504040204" pitchFamily="34" charset="0"/>
                                </a:rPr>
                                <m:t>𝑐</m:t>
                              </m:r>
                            </m:e>
                          </m:d>
                        </m:e>
                        <m:sub>
                          <m:r>
                            <a:rPr lang="en-US" sz="2400" b="0" i="1" smtClean="0">
                              <a:solidFill>
                                <a:schemeClr val="bg1"/>
                              </a:solidFill>
                              <a:latin typeface="Cambria Math"/>
                              <a:ea typeface="Cambria Math"/>
                              <a:cs typeface="Verdana" panose="020B0604030504040204" pitchFamily="34" charset="0"/>
                            </a:rPr>
                            <m:t>1</m:t>
                          </m:r>
                        </m:sub>
                      </m:sSub>
                    </m:oMath>
                  </m:oMathPara>
                </a14:m>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s.t.</a:t>
                </a:r>
                <a:r>
                  <a:rPr lang="en-US"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sz="2400" b="0" i="1" smtClean="0">
                        <a:solidFill>
                          <a:schemeClr val="bg1"/>
                        </a:solidFill>
                        <a:latin typeface="Cambria Math"/>
                        <a:ea typeface="Cambria Math"/>
                        <a:cs typeface="Verdana" panose="020B0604030504040204" pitchFamily="34" charset="0"/>
                      </a:rPr>
                      <m:t>𝑐</m:t>
                    </m:r>
                    <m:r>
                      <a:rPr lang="en-US" sz="2400" i="1" smtClean="0">
                        <a:solidFill>
                          <a:schemeClr val="bg1"/>
                        </a:solidFill>
                        <a:latin typeface="Cambria Math"/>
                        <a:ea typeface="Cambria Math"/>
                        <a:cs typeface="Verdana" panose="020B0604030504040204" pitchFamily="34" charset="0"/>
                      </a:rPr>
                      <m:t>≥</m:t>
                    </m:r>
                    <m:r>
                      <a:rPr lang="en-US" sz="2400" b="0" i="1" smtClean="0">
                        <a:solidFill>
                          <a:schemeClr val="bg1"/>
                        </a:solidFill>
                        <a:latin typeface="Cambria Math"/>
                        <a:ea typeface="Cambria Math"/>
                        <a:cs typeface="Verdana" panose="020B0604030504040204" pitchFamily="34" charset="0"/>
                      </a:rPr>
                      <m:t>0</m:t>
                    </m:r>
                  </m:oMath>
                </a14:m>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sSubSup>
                      <m:sSubSup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smtClean="0">
                                <a:solidFill>
                                  <a:schemeClr val="bg1"/>
                                </a:solidFill>
                                <a:latin typeface="Cambria Math" charset="0"/>
                                <a:ea typeface="Verdana" panose="020B0604030504040204" pitchFamily="34" charset="0"/>
                                <a:cs typeface="Verdana" panose="020B0604030504040204" pitchFamily="34" charset="0"/>
                              </a:rPr>
                            </m:ctrlPr>
                          </m:dPr>
                          <m:e>
                            <m:r>
                              <a:rPr lang="en-US" sz="2400" b="0" i="1" smtClean="0">
                                <a:solidFill>
                                  <a:schemeClr val="bg1"/>
                                </a:solidFill>
                                <a:latin typeface="Cambria Math"/>
                                <a:ea typeface="Verdana" panose="020B0604030504040204" pitchFamily="34" charset="0"/>
                                <a:cs typeface="Verdana" panose="020B0604030504040204" pitchFamily="34" charset="0"/>
                              </a:rPr>
                              <m:t>𝑛</m:t>
                            </m:r>
                          </m:e>
                        </m:d>
                      </m:e>
                      <m:sub>
                        <m:r>
                          <a:rPr lang="en-US" sz="2400" b="0" i="1" smtClean="0">
                            <a:solidFill>
                              <a:schemeClr val="bg1"/>
                            </a:solidFill>
                            <a:latin typeface="Cambria Math"/>
                            <a:ea typeface="Verdana" panose="020B0604030504040204" pitchFamily="34" charset="0"/>
                            <a:cs typeface="Verdana" panose="020B0604030504040204" pitchFamily="34" charset="0"/>
                          </a:rPr>
                          <m:t>2</m:t>
                        </m:r>
                      </m:sub>
                      <m:sup/>
                    </m:sSubSup>
                    <m:r>
                      <a:rPr lang="en-US" sz="2400" b="0" i="1" smtClean="0">
                        <a:solidFill>
                          <a:schemeClr val="bg1"/>
                        </a:solidFill>
                        <a:latin typeface="Cambria Math"/>
                        <a:ea typeface="Verdana" panose="020B0604030504040204" pitchFamily="34" charset="0"/>
                        <a:cs typeface="Verdana" panose="020B0604030504040204" pitchFamily="34" charset="0"/>
                      </a:rPr>
                      <m:t>=1</m:t>
                    </m:r>
                  </m:oMath>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85825" y="914400"/>
                <a:ext cx="7239000" cy="1540165"/>
              </a:xfrm>
              <a:prstGeom prst="rect">
                <a:avLst/>
              </a:prstGeom>
              <a:blipFill rotWithShape="1">
                <a:blip r:embed="rId3"/>
                <a:stretch>
                  <a:fillRect/>
                </a:stretch>
              </a:blipFill>
              <a:ln w="19050">
                <a:solidFill>
                  <a:srgbClr val="FF0000"/>
                </a:solidFill>
              </a:ln>
            </p:spPr>
            <p:txBody>
              <a:bodyPr/>
              <a:lstStyle/>
              <a:p>
                <a:r>
                  <a:rPr lang="en-US">
                    <a:noFill/>
                  </a:rPr>
                  <a:t> </a:t>
                </a:r>
              </a:p>
            </p:txBody>
          </p:sp>
        </mc:Fallback>
      </mc:AlternateContent>
      <p:pic>
        <p:nvPicPr>
          <p:cNvPr id="49" name="Picture 4" descr="F:\newCode\demo_multiScale\b_s_3.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000" b="90000" l="10000" r="90000"/>
                    </a14:imgEffect>
                  </a14:imgLayer>
                </a14:imgProps>
              </a:ext>
              <a:ext uri="{28A0092B-C50C-407E-A947-70E740481C1C}">
                <a14:useLocalDpi xmlns:a14="http://schemas.microsoft.com/office/drawing/2010/main"/>
              </a:ext>
            </a:extLst>
          </a:blip>
          <a:srcRect/>
          <a:stretch>
            <a:fillRect/>
          </a:stretch>
        </p:blipFill>
        <p:spPr bwMode="auto">
          <a:xfrm>
            <a:off x="2849326" y="4419600"/>
            <a:ext cx="3311997" cy="2483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2773740"/>
            <a:ext cx="8686800" cy="1569660"/>
          </a:xfrm>
          <a:prstGeom prst="rect">
            <a:avLst/>
          </a:prstGeom>
          <a:noFill/>
        </p:spPr>
        <p:txBody>
          <a:bodyPr wrap="square" rtlCol="0">
            <a:spAutoFit/>
          </a:bodyPr>
          <a:lstStyle/>
          <a:p>
            <a:r>
              <a:rPr lang="en-US" sz="2400"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Problem is non-convex </a:t>
            </a:r>
          </a:p>
          <a:p>
            <a:r>
              <a:rPr lang="en-US" sz="2400"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But  </a:t>
            </a:r>
          </a:p>
          <a:p>
            <a:r>
              <a:rPr lang="en-US" sz="2400"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Given surface normal n, we can easily solve for the relative coefficient of the material “c”</a:t>
            </a:r>
          </a:p>
        </p:txBody>
      </p:sp>
    </p:spTree>
    <p:extLst>
      <p:ext uri="{BB962C8B-B14F-4D97-AF65-F5344CB8AC3E}">
        <p14:creationId xmlns:p14="http://schemas.microsoft.com/office/powerpoint/2010/main" val="1858601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estimation</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885825" y="2438400"/>
                <a:ext cx="7239000" cy="1137299"/>
              </a:xfrm>
              <a:prstGeom prst="rect">
                <a:avLst/>
              </a:prstGeom>
              <a:ln w="1905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solidFill>
                                <a:schemeClr val="bg1"/>
                              </a:solidFill>
                              <a:latin typeface="Cambria Math" charset="0"/>
                            </a:rPr>
                          </m:ctrlPr>
                        </m:dPr>
                        <m:e>
                          <m:sSub>
                            <m:sSubPr>
                              <m:ctrlPr>
                                <a:rPr lang="en-US" sz="2400" b="0" i="1" smtClean="0">
                                  <a:solidFill>
                                    <a:schemeClr val="bg1"/>
                                  </a:solidFill>
                                  <a:latin typeface="Cambria Math" charset="0"/>
                                </a:rPr>
                              </m:ctrlPr>
                            </m:sSubPr>
                            <m:e>
                              <m:acc>
                                <m:accPr>
                                  <m:chr m:val="̂"/>
                                  <m:ctrlPr>
                                    <a:rPr lang="en-US" sz="2400" b="0" i="1" smtClean="0">
                                      <a:solidFill>
                                        <a:schemeClr val="bg1"/>
                                      </a:solidFill>
                                      <a:latin typeface="Cambria Math" charset="0"/>
                                    </a:rPr>
                                  </m:ctrlPr>
                                </m:accPr>
                                <m:e>
                                  <m:r>
                                    <a:rPr lang="en-US" sz="2400" b="0" i="1" smtClean="0">
                                      <a:solidFill>
                                        <a:schemeClr val="bg1"/>
                                      </a:solidFill>
                                      <a:latin typeface="Cambria Math"/>
                                    </a:rPr>
                                    <m:t>𝑛</m:t>
                                  </m:r>
                                </m:e>
                              </m:acc>
                            </m:e>
                            <m:sub>
                              <m:r>
                                <m:rPr>
                                  <m:sty m:val="p"/>
                                </m:rPr>
                                <a:rPr lang="en-US" sz="2400" b="0" i="0" smtClean="0">
                                  <a:solidFill>
                                    <a:schemeClr val="bg1"/>
                                  </a:solidFill>
                                  <a:latin typeface="Cambria Math"/>
                                </a:rPr>
                                <m:t>p</m:t>
                              </m:r>
                            </m:sub>
                          </m:sSub>
                          <m:r>
                            <a:rPr lang="en-US" sz="2400" b="0" i="1" smtClean="0">
                              <a:solidFill>
                                <a:schemeClr val="bg1"/>
                              </a:solidFill>
                              <a:latin typeface="Cambria Math"/>
                            </a:rPr>
                            <m:t>,</m:t>
                          </m:r>
                          <m:sSub>
                            <m:sSubPr>
                              <m:ctrlPr>
                                <a:rPr lang="en-US" sz="2400" i="1">
                                  <a:solidFill>
                                    <a:schemeClr val="bg1"/>
                                  </a:solidFill>
                                  <a:latin typeface="Cambria Math" charset="0"/>
                                </a:rPr>
                              </m:ctrlPr>
                            </m:sSubPr>
                            <m:e>
                              <m:acc>
                                <m:accPr>
                                  <m:chr m:val="̂"/>
                                  <m:ctrlPr>
                                    <a:rPr lang="en-US" sz="2400" i="1" smtClean="0">
                                      <a:solidFill>
                                        <a:schemeClr val="bg1"/>
                                      </a:solidFill>
                                      <a:latin typeface="Cambria Math" charset="0"/>
                                    </a:rPr>
                                  </m:ctrlPr>
                                </m:accPr>
                                <m:e>
                                  <m:r>
                                    <a:rPr lang="en-US" sz="2400" b="0" i="1" smtClean="0">
                                      <a:solidFill>
                                        <a:schemeClr val="bg1"/>
                                      </a:solidFill>
                                      <a:latin typeface="Cambria Math"/>
                                    </a:rPr>
                                    <m:t>𝑐</m:t>
                                  </m:r>
                                </m:e>
                              </m:acc>
                            </m:e>
                            <m:sub>
                              <m:r>
                                <m:rPr>
                                  <m:sty m:val="p"/>
                                </m:rPr>
                                <a:rPr lang="en-US" sz="2400">
                                  <a:solidFill>
                                    <a:schemeClr val="bg1"/>
                                  </a:solidFill>
                                  <a:latin typeface="Cambria Math"/>
                                </a:rPr>
                                <m:t>p</m:t>
                              </m:r>
                            </m:sub>
                          </m:sSub>
                        </m:e>
                      </m:d>
                      <m:r>
                        <a:rPr lang="en-US" sz="2400" b="0" i="0" smtClean="0">
                          <a:solidFill>
                            <a:schemeClr val="bg1"/>
                          </a:solidFill>
                          <a:latin typeface="Cambria Math"/>
                        </a:rPr>
                        <m:t>=</m:t>
                      </m:r>
                      <m:limLow>
                        <m:limLowPr>
                          <m:ctrlPr>
                            <a:rPr lang="en-US" sz="2400" i="1">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a:solidFill>
                                <a:schemeClr val="bg1"/>
                              </a:solidFill>
                              <a:latin typeface="Cambria Math"/>
                              <a:ea typeface="Verdana" panose="020B0604030504040204" pitchFamily="34" charset="0"/>
                              <a:cs typeface="Verdana" panose="020B0604030504040204" pitchFamily="34" charset="0"/>
                            </a:rPr>
                            <m:t>argmin</m:t>
                          </m:r>
                        </m:e>
                        <m:lim>
                          <m:r>
                            <a:rPr lang="en-US" sz="2400" b="0" i="1" smtClean="0">
                              <a:solidFill>
                                <a:schemeClr val="bg1"/>
                              </a:solidFill>
                              <a:latin typeface="Cambria Math"/>
                              <a:ea typeface="Verdana" panose="020B0604030504040204" pitchFamily="34" charset="0"/>
                              <a:cs typeface="Verdana" panose="020B0604030504040204" pitchFamily="34" charset="0"/>
                            </a:rPr>
                            <m:t>𝑛</m:t>
                          </m:r>
                          <m:r>
                            <a:rPr lang="en-US" sz="2400" b="0" i="1" smtClean="0">
                              <a:solidFill>
                                <a:schemeClr val="bg1"/>
                              </a:solidFill>
                              <a:latin typeface="Cambria Math"/>
                              <a:ea typeface="Cambria Math"/>
                              <a:cs typeface="Verdana" panose="020B0604030504040204" pitchFamily="34" charset="0"/>
                            </a:rPr>
                            <m:t>∈</m:t>
                          </m:r>
                          <m:r>
                            <a:rPr lang="en-US" sz="2400" b="0" i="1" smtClean="0">
                              <a:solidFill>
                                <a:schemeClr val="bg1"/>
                              </a:solidFill>
                              <a:latin typeface="Cambria Math"/>
                              <a:ea typeface="Cambria Math"/>
                              <a:cs typeface="Verdana" panose="020B0604030504040204" pitchFamily="34" charset="0"/>
                            </a:rPr>
                            <m:t>𝑁</m:t>
                          </m:r>
                          <m:r>
                            <a:rPr lang="en-US" sz="2400" b="0" i="1" smtClean="0">
                              <a:solidFill>
                                <a:schemeClr val="bg1"/>
                              </a:solidFill>
                              <a:latin typeface="Cambria Math"/>
                              <a:ea typeface="Verdana" panose="020B0604030504040204" pitchFamily="34" charset="0"/>
                              <a:cs typeface="Verdana" panose="020B0604030504040204" pitchFamily="34" charset="0"/>
                            </a:rPr>
                            <m:t>, </m:t>
                          </m:r>
                          <m:r>
                            <a:rPr lang="en-US" sz="2400" b="0" i="1" smtClean="0">
                              <a:solidFill>
                                <a:schemeClr val="bg1"/>
                              </a:solidFill>
                              <a:latin typeface="Cambria Math"/>
                              <a:ea typeface="Verdana" panose="020B0604030504040204" pitchFamily="34" charset="0"/>
                              <a:cs typeface="Verdana" panose="020B0604030504040204" pitchFamily="34" charset="0"/>
                            </a:rPr>
                            <m:t>𝑐</m:t>
                          </m:r>
                        </m:lim>
                      </m:limLow>
                      <m:sSubSup>
                        <m:sSubSup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smtClean="0">
                                  <a:solidFill>
                                    <a:schemeClr val="bg1"/>
                                  </a:solidFill>
                                  <a:latin typeface="Cambria Math" charset="0"/>
                                  <a:ea typeface="Verdana" panose="020B0604030504040204" pitchFamily="34" charset="0"/>
                                  <a:cs typeface="Verdana" panose="020B0604030504040204" pitchFamily="34" charset="0"/>
                                </a:rPr>
                              </m:ctrlPr>
                            </m:dPr>
                            <m:e>
                              <m:sSub>
                                <m:sSub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b="0" i="0" smtClean="0">
                                      <a:solidFill>
                                        <a:schemeClr val="bg1"/>
                                      </a:solidFill>
                                      <a:latin typeface="Cambria Math"/>
                                      <a:ea typeface="Verdana" panose="020B0604030504040204" pitchFamily="34" charset="0"/>
                                      <a:cs typeface="Verdana" panose="020B0604030504040204" pitchFamily="34" charset="0"/>
                                    </a:rPr>
                                    <m:t>I</m:t>
                                  </m:r>
                                </m:e>
                                <m:sub>
                                  <m:r>
                                    <m:rPr>
                                      <m:sty m:val="p"/>
                                    </m:rPr>
                                    <a:rPr lang="en-US" sz="2400" b="0" i="0" smtClean="0">
                                      <a:solidFill>
                                        <a:schemeClr val="bg1"/>
                                      </a:solidFill>
                                      <a:latin typeface="Cambria Math"/>
                                      <a:ea typeface="Verdana" panose="020B0604030504040204" pitchFamily="34" charset="0"/>
                                      <a:cs typeface="Verdana" panose="020B0604030504040204" pitchFamily="34" charset="0"/>
                                    </a:rPr>
                                    <m:t>p</m:t>
                                  </m:r>
                                </m:sub>
                              </m:sSub>
                              <m:r>
                                <a:rPr lang="en-US" sz="2400" b="0" i="1" smtClean="0">
                                  <a:solidFill>
                                    <a:schemeClr val="bg1"/>
                                  </a:solidFill>
                                  <a:latin typeface="Cambria Math"/>
                                  <a:ea typeface="Verdana" panose="020B0604030504040204" pitchFamily="34" charset="0"/>
                                  <a:cs typeface="Verdana" panose="020B0604030504040204" pitchFamily="34" charset="0"/>
                                </a:rPr>
                                <m:t>−</m:t>
                              </m:r>
                              <m:r>
                                <m:rPr>
                                  <m:sty m:val="p"/>
                                </m:rPr>
                                <a:rPr lang="en-US" sz="2400">
                                  <a:solidFill>
                                    <a:schemeClr val="bg1"/>
                                  </a:solidFill>
                                  <a:latin typeface="Cambria Math"/>
                                </a:rPr>
                                <m:t>A</m:t>
                              </m:r>
                              <m:r>
                                <a:rPr lang="en-US" sz="2400">
                                  <a:solidFill>
                                    <a:schemeClr val="bg1"/>
                                  </a:solidFill>
                                  <a:latin typeface="Cambria Math"/>
                                </a:rPr>
                                <m:t>(</m:t>
                              </m:r>
                              <m:r>
                                <a:rPr lang="en-US" sz="2400" i="1">
                                  <a:solidFill>
                                    <a:schemeClr val="bg1"/>
                                  </a:solidFill>
                                  <a:latin typeface="Cambria Math"/>
                                </a:rPr>
                                <m:t>𝑛</m:t>
                              </m:r>
                              <m:r>
                                <a:rPr lang="en-US" sz="2400">
                                  <a:solidFill>
                                    <a:schemeClr val="bg1"/>
                                  </a:solidFill>
                                  <a:latin typeface="Cambria Math"/>
                                </a:rPr>
                                <m:t>)</m:t>
                              </m:r>
                              <m:r>
                                <a:rPr lang="en-US" sz="2400" i="1">
                                  <a:solidFill>
                                    <a:schemeClr val="bg1"/>
                                  </a:solidFill>
                                  <a:latin typeface="Cambria Math"/>
                                  <a:ea typeface="Cambria Math"/>
                                </a:rPr>
                                <m:t>∙</m:t>
                              </m:r>
                              <m:r>
                                <a:rPr lang="en-US" sz="2400" i="1">
                                  <a:solidFill>
                                    <a:schemeClr val="bg1"/>
                                  </a:solidFill>
                                  <a:latin typeface="Cambria Math"/>
                                </a:rPr>
                                <m:t>𝐷</m:t>
                              </m:r>
                              <m:r>
                                <a:rPr lang="en-US" sz="2400" i="1">
                                  <a:solidFill>
                                    <a:schemeClr val="bg1"/>
                                  </a:solidFill>
                                  <a:latin typeface="Cambria Math"/>
                                </a:rPr>
                                <m:t>∙</m:t>
                              </m:r>
                              <m:r>
                                <a:rPr lang="en-US" sz="2400" b="0" i="1" smtClean="0">
                                  <a:solidFill>
                                    <a:schemeClr val="bg1"/>
                                  </a:solidFill>
                                  <a:latin typeface="Cambria Math"/>
                                </a:rPr>
                                <m:t>𝑐</m:t>
                              </m:r>
                            </m:e>
                          </m:d>
                        </m:e>
                        <m:sub>
                          <m:r>
                            <a:rPr lang="en-US" sz="2400" b="0" i="1" smtClean="0">
                              <a:solidFill>
                                <a:schemeClr val="bg1"/>
                              </a:solidFill>
                              <a:latin typeface="Cambria Math"/>
                              <a:ea typeface="Verdana" panose="020B0604030504040204" pitchFamily="34" charset="0"/>
                              <a:cs typeface="Verdana" panose="020B0604030504040204" pitchFamily="34" charset="0"/>
                            </a:rPr>
                            <m:t>2</m:t>
                          </m:r>
                        </m:sub>
                        <m:sup>
                          <m:r>
                            <a:rPr lang="en-US" sz="2400" b="0" i="1" smtClean="0">
                              <a:solidFill>
                                <a:schemeClr val="bg1"/>
                              </a:solidFill>
                              <a:latin typeface="Cambria Math"/>
                              <a:ea typeface="Verdana" panose="020B0604030504040204" pitchFamily="34" charset="0"/>
                              <a:cs typeface="Verdana" panose="020B0604030504040204" pitchFamily="34" charset="0"/>
                            </a:rPr>
                            <m:t>2</m:t>
                          </m:r>
                        </m:sup>
                      </m:sSubSup>
                    </m:oMath>
                  </m:oMathPara>
                </a14:m>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s.t.</a:t>
                </a:r>
                <a:r>
                  <a:rPr lang="en-US"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sz="2400" b="0" i="1" smtClean="0">
                        <a:solidFill>
                          <a:schemeClr val="bg1"/>
                        </a:solidFill>
                        <a:latin typeface="Cambria Math"/>
                        <a:ea typeface="Cambria Math"/>
                        <a:cs typeface="Verdana" panose="020B0604030504040204" pitchFamily="34" charset="0"/>
                      </a:rPr>
                      <m:t>𝑐</m:t>
                    </m:r>
                    <m:r>
                      <a:rPr lang="en-US" sz="2400" i="1" smtClean="0">
                        <a:solidFill>
                          <a:schemeClr val="bg1"/>
                        </a:solidFill>
                        <a:latin typeface="Cambria Math"/>
                        <a:ea typeface="Cambria Math"/>
                        <a:cs typeface="Verdana" panose="020B0604030504040204" pitchFamily="34" charset="0"/>
                      </a:rPr>
                      <m:t>≥</m:t>
                    </m:r>
                    <m:r>
                      <a:rPr lang="en-US" sz="2400" b="0" i="1" smtClean="0">
                        <a:solidFill>
                          <a:schemeClr val="bg1"/>
                        </a:solidFill>
                        <a:latin typeface="Cambria Math"/>
                        <a:ea typeface="Cambria Math"/>
                        <a:cs typeface="Verdana" panose="020B0604030504040204" pitchFamily="34" charset="0"/>
                      </a:rPr>
                      <m:t>0</m:t>
                    </m:r>
                  </m:oMath>
                </a14:m>
                <a:endParaRPr lang="en-US" sz="2400" dirty="0" smtClean="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85825" y="2438400"/>
                <a:ext cx="7239000" cy="1137299"/>
              </a:xfrm>
              <a:prstGeom prst="rect">
                <a:avLst/>
              </a:prstGeom>
              <a:blipFill rotWithShape="1">
                <a:blip r:embed="rId21"/>
                <a:stretch>
                  <a:fillRect b="-9474"/>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885825" y="762000"/>
                <a:ext cx="6931197" cy="11869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solidFill>
                                <a:schemeClr val="bg1"/>
                              </a:solidFill>
                              <a:latin typeface="Cambria Math" charset="0"/>
                            </a:rPr>
                          </m:ctrlPr>
                        </m:dPr>
                        <m:e>
                          <m:sSub>
                            <m:sSubPr>
                              <m:ctrlPr>
                                <a:rPr lang="en-US" sz="2400" i="1">
                                  <a:solidFill>
                                    <a:schemeClr val="bg1"/>
                                  </a:solidFill>
                                  <a:latin typeface="Cambria Math" charset="0"/>
                                </a:rPr>
                              </m:ctrlPr>
                            </m:sSubPr>
                            <m:e>
                              <m:acc>
                                <m:accPr>
                                  <m:chr m:val="̂"/>
                                  <m:ctrlPr>
                                    <a:rPr lang="en-US" sz="2400" i="1">
                                      <a:solidFill>
                                        <a:schemeClr val="bg1"/>
                                      </a:solidFill>
                                      <a:latin typeface="Cambria Math" charset="0"/>
                                    </a:rPr>
                                  </m:ctrlPr>
                                </m:accPr>
                                <m:e>
                                  <m:r>
                                    <a:rPr lang="en-US" sz="2400" i="1">
                                      <a:solidFill>
                                        <a:schemeClr val="bg1"/>
                                      </a:solidFill>
                                      <a:latin typeface="Cambria Math"/>
                                    </a:rPr>
                                    <m:t>𝑛</m:t>
                                  </m:r>
                                </m:e>
                              </m:acc>
                            </m:e>
                            <m:sub>
                              <m:r>
                                <m:rPr>
                                  <m:sty m:val="p"/>
                                </m:rPr>
                                <a:rPr lang="en-US" sz="2400">
                                  <a:solidFill>
                                    <a:schemeClr val="bg1"/>
                                  </a:solidFill>
                                  <a:latin typeface="Cambria Math"/>
                                </a:rPr>
                                <m:t>p</m:t>
                              </m:r>
                            </m:sub>
                          </m:sSub>
                          <m:r>
                            <a:rPr lang="en-US" sz="2400" i="1">
                              <a:solidFill>
                                <a:schemeClr val="bg1"/>
                              </a:solidFill>
                              <a:latin typeface="Cambria Math"/>
                            </a:rPr>
                            <m:t>,</m:t>
                          </m:r>
                          <m:sSub>
                            <m:sSubPr>
                              <m:ctrlPr>
                                <a:rPr lang="en-US" sz="2400" i="1">
                                  <a:solidFill>
                                    <a:schemeClr val="bg1"/>
                                  </a:solidFill>
                                  <a:latin typeface="Cambria Math" charset="0"/>
                                </a:rPr>
                              </m:ctrlPr>
                            </m:sSubPr>
                            <m:e>
                              <m:acc>
                                <m:accPr>
                                  <m:chr m:val="̂"/>
                                  <m:ctrlPr>
                                    <a:rPr lang="en-US" sz="2400" i="1">
                                      <a:solidFill>
                                        <a:schemeClr val="bg1"/>
                                      </a:solidFill>
                                      <a:latin typeface="Cambria Math" charset="0"/>
                                    </a:rPr>
                                  </m:ctrlPr>
                                </m:accPr>
                                <m:e>
                                  <m:r>
                                    <a:rPr lang="en-US" sz="2400" i="1">
                                      <a:solidFill>
                                        <a:schemeClr val="bg1"/>
                                      </a:solidFill>
                                      <a:latin typeface="Cambria Math"/>
                                    </a:rPr>
                                    <m:t>𝑐</m:t>
                                  </m:r>
                                </m:e>
                              </m:acc>
                            </m:e>
                            <m:sub>
                              <m:r>
                                <m:rPr>
                                  <m:sty m:val="p"/>
                                </m:rPr>
                                <a:rPr lang="en-US" sz="2400">
                                  <a:solidFill>
                                    <a:schemeClr val="bg1"/>
                                  </a:solidFill>
                                  <a:latin typeface="Cambria Math"/>
                                </a:rPr>
                                <m:t>p</m:t>
                              </m:r>
                            </m:sub>
                          </m:sSub>
                        </m:e>
                      </m:d>
                      <m:r>
                        <a:rPr lang="en-US" sz="2400">
                          <a:solidFill>
                            <a:schemeClr val="bg1"/>
                          </a:solidFill>
                          <a:latin typeface="Cambria Math"/>
                        </a:rPr>
                        <m:t>=</m:t>
                      </m:r>
                      <m:limLow>
                        <m:limLowPr>
                          <m:ctrlPr>
                            <a:rPr lang="en-US" sz="2400" i="1">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a:solidFill>
                                <a:schemeClr val="bg1"/>
                              </a:solidFill>
                              <a:latin typeface="Cambria Math"/>
                              <a:ea typeface="Verdana" panose="020B0604030504040204" pitchFamily="34" charset="0"/>
                              <a:cs typeface="Verdana" panose="020B0604030504040204" pitchFamily="34" charset="0"/>
                            </a:rPr>
                            <m:t>argmin</m:t>
                          </m:r>
                        </m:e>
                        <m:lim>
                          <m:r>
                            <a:rPr lang="en-US" sz="2400" i="1">
                              <a:solidFill>
                                <a:schemeClr val="bg1"/>
                              </a:solidFill>
                              <a:latin typeface="Cambria Math"/>
                              <a:ea typeface="Verdana" panose="020B0604030504040204" pitchFamily="34" charset="0"/>
                              <a:cs typeface="Verdana" panose="020B0604030504040204" pitchFamily="34" charset="0"/>
                            </a:rPr>
                            <m:t>𝑛</m:t>
                          </m:r>
                          <m:r>
                            <a:rPr lang="en-US" sz="2400" i="1">
                              <a:solidFill>
                                <a:schemeClr val="bg1"/>
                              </a:solidFill>
                              <a:latin typeface="Cambria Math"/>
                              <a:ea typeface="Verdana" panose="020B0604030504040204" pitchFamily="34" charset="0"/>
                              <a:cs typeface="Verdana" panose="020B0604030504040204" pitchFamily="34" charset="0"/>
                            </a:rPr>
                            <m:t>, </m:t>
                          </m:r>
                          <m:r>
                            <a:rPr lang="en-US" sz="2400" i="1">
                              <a:solidFill>
                                <a:schemeClr val="bg1"/>
                              </a:solidFill>
                              <a:latin typeface="Cambria Math"/>
                              <a:ea typeface="Verdana" panose="020B0604030504040204" pitchFamily="34" charset="0"/>
                              <a:cs typeface="Verdana" panose="020B0604030504040204" pitchFamily="34" charset="0"/>
                            </a:rPr>
                            <m:t>𝑐</m:t>
                          </m:r>
                        </m:lim>
                      </m:limLow>
                      <m:sSubSup>
                        <m:sSubSupPr>
                          <m:ctrlPr>
                            <a:rPr lang="en-US" sz="2400" i="1">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a:solidFill>
                                    <a:schemeClr val="bg1"/>
                                  </a:solidFill>
                                  <a:latin typeface="Cambria Math" charset="0"/>
                                  <a:ea typeface="Verdana" panose="020B0604030504040204" pitchFamily="34" charset="0"/>
                                  <a:cs typeface="Verdana" panose="020B0604030504040204" pitchFamily="34" charset="0"/>
                                </a:rPr>
                              </m:ctrlPr>
                            </m:dPr>
                            <m:e>
                              <m:sSub>
                                <m:sSubPr>
                                  <m:ctrlPr>
                                    <a:rPr lang="en-US" sz="2400" i="1">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a:solidFill>
                                        <a:schemeClr val="bg1"/>
                                      </a:solidFill>
                                      <a:latin typeface="Cambria Math"/>
                                      <a:ea typeface="Verdana" panose="020B0604030504040204" pitchFamily="34" charset="0"/>
                                      <a:cs typeface="Verdana" panose="020B0604030504040204" pitchFamily="34" charset="0"/>
                                    </a:rPr>
                                    <m:t>I</m:t>
                                  </m:r>
                                </m:e>
                                <m:sub>
                                  <m:r>
                                    <m:rPr>
                                      <m:sty m:val="p"/>
                                    </m:rPr>
                                    <a:rPr lang="en-US" sz="2400">
                                      <a:solidFill>
                                        <a:schemeClr val="bg1"/>
                                      </a:solidFill>
                                      <a:latin typeface="Cambria Math"/>
                                      <a:ea typeface="Verdana" panose="020B0604030504040204" pitchFamily="34" charset="0"/>
                                      <a:cs typeface="Verdana" panose="020B0604030504040204" pitchFamily="34" charset="0"/>
                                    </a:rPr>
                                    <m:t>p</m:t>
                                  </m:r>
                                </m:sub>
                              </m:sSub>
                              <m:r>
                                <a:rPr lang="en-US" sz="2400" i="1">
                                  <a:solidFill>
                                    <a:schemeClr val="bg1"/>
                                  </a:solidFill>
                                  <a:latin typeface="Cambria Math"/>
                                  <a:ea typeface="Verdana" panose="020B0604030504040204" pitchFamily="34" charset="0"/>
                                  <a:cs typeface="Verdana" panose="020B0604030504040204" pitchFamily="34" charset="0"/>
                                </a:rPr>
                                <m:t>−</m:t>
                              </m:r>
                              <m:r>
                                <m:rPr>
                                  <m:sty m:val="p"/>
                                </m:rPr>
                                <a:rPr lang="en-US" sz="2400">
                                  <a:solidFill>
                                    <a:schemeClr val="bg1"/>
                                  </a:solidFill>
                                  <a:latin typeface="Cambria Math"/>
                                </a:rPr>
                                <m:t>A</m:t>
                              </m:r>
                              <m:r>
                                <a:rPr lang="en-US" sz="2400">
                                  <a:solidFill>
                                    <a:schemeClr val="bg1"/>
                                  </a:solidFill>
                                  <a:latin typeface="Cambria Math"/>
                                </a:rPr>
                                <m:t>(</m:t>
                              </m:r>
                              <m:r>
                                <a:rPr lang="en-US" sz="2400" i="1">
                                  <a:solidFill>
                                    <a:schemeClr val="bg1"/>
                                  </a:solidFill>
                                  <a:latin typeface="Cambria Math"/>
                                </a:rPr>
                                <m:t>𝑛</m:t>
                              </m:r>
                              <m:r>
                                <a:rPr lang="en-US" sz="2400">
                                  <a:solidFill>
                                    <a:schemeClr val="bg1"/>
                                  </a:solidFill>
                                  <a:latin typeface="Cambria Math"/>
                                </a:rPr>
                                <m:t>)</m:t>
                              </m:r>
                              <m:r>
                                <a:rPr lang="en-US" sz="2400" i="1">
                                  <a:solidFill>
                                    <a:schemeClr val="bg1"/>
                                  </a:solidFill>
                                  <a:latin typeface="Cambria Math"/>
                                  <a:ea typeface="Cambria Math"/>
                                </a:rPr>
                                <m:t>∙</m:t>
                              </m:r>
                              <m:r>
                                <a:rPr lang="en-US" sz="2400" i="1">
                                  <a:solidFill>
                                    <a:schemeClr val="bg1"/>
                                  </a:solidFill>
                                  <a:latin typeface="Cambria Math"/>
                                </a:rPr>
                                <m:t>𝐷</m:t>
                              </m:r>
                              <m:r>
                                <a:rPr lang="en-US" sz="2400" i="1">
                                  <a:solidFill>
                                    <a:schemeClr val="bg1"/>
                                  </a:solidFill>
                                  <a:latin typeface="Cambria Math"/>
                                  <a:ea typeface="Cambria Math"/>
                                </a:rPr>
                                <m:t>∙</m:t>
                              </m:r>
                              <m:r>
                                <a:rPr lang="en-US" sz="2400" i="1">
                                  <a:solidFill>
                                    <a:schemeClr val="bg1"/>
                                  </a:solidFill>
                                  <a:latin typeface="Cambria Math"/>
                                </a:rPr>
                                <m:t>𝑐</m:t>
                              </m:r>
                            </m:e>
                          </m:d>
                        </m:e>
                        <m:sub>
                          <m:r>
                            <a:rPr lang="en-US" sz="2400" i="1">
                              <a:solidFill>
                                <a:schemeClr val="bg1"/>
                              </a:solidFill>
                              <a:latin typeface="Cambria Math"/>
                              <a:ea typeface="Verdana" panose="020B0604030504040204" pitchFamily="34" charset="0"/>
                              <a:cs typeface="Verdana" panose="020B0604030504040204" pitchFamily="34" charset="0"/>
                            </a:rPr>
                            <m:t>2</m:t>
                          </m:r>
                        </m:sub>
                        <m:sup>
                          <m:r>
                            <a:rPr lang="en-US" sz="2400" i="1">
                              <a:solidFill>
                                <a:schemeClr val="bg1"/>
                              </a:solidFill>
                              <a:latin typeface="Cambria Math"/>
                              <a:ea typeface="Verdana" panose="020B0604030504040204" pitchFamily="34" charset="0"/>
                              <a:cs typeface="Verdana" panose="020B0604030504040204" pitchFamily="34" charset="0"/>
                            </a:rPr>
                            <m:t>2</m:t>
                          </m:r>
                        </m:sup>
                      </m:sSubSup>
                      <m:r>
                        <a:rPr lang="en-US" sz="2400" i="1">
                          <a:solidFill>
                            <a:schemeClr val="bg1"/>
                          </a:solidFill>
                          <a:latin typeface="Cambria Math"/>
                          <a:ea typeface="Verdana" panose="020B0604030504040204" pitchFamily="34" charset="0"/>
                          <a:cs typeface="Verdana" panose="020B0604030504040204" pitchFamily="34" charset="0"/>
                        </a:rPr>
                        <m:t>+</m:t>
                      </m:r>
                      <m:r>
                        <a:rPr lang="en-US" sz="2400" i="1">
                          <a:solidFill>
                            <a:schemeClr val="bg1"/>
                          </a:solidFill>
                          <a:latin typeface="Cambria Math"/>
                          <a:ea typeface="Cambria Math"/>
                          <a:cs typeface="Verdana" panose="020B0604030504040204" pitchFamily="34" charset="0"/>
                        </a:rPr>
                        <m:t>𝜆</m:t>
                      </m:r>
                      <m:sSub>
                        <m:sSubPr>
                          <m:ctrlPr>
                            <a:rPr lang="en-US" sz="2400" i="1">
                              <a:solidFill>
                                <a:schemeClr val="bg1"/>
                              </a:solidFill>
                              <a:latin typeface="Cambria Math" charset="0"/>
                              <a:ea typeface="Cambria Math"/>
                              <a:cs typeface="Verdana" panose="020B0604030504040204" pitchFamily="34" charset="0"/>
                            </a:rPr>
                          </m:ctrlPr>
                        </m:sSubPr>
                        <m:e>
                          <m:d>
                            <m:dPr>
                              <m:begChr m:val="‖"/>
                              <m:endChr m:val="‖"/>
                              <m:ctrlPr>
                                <a:rPr lang="en-US" sz="2400" i="1">
                                  <a:solidFill>
                                    <a:schemeClr val="bg1"/>
                                  </a:solidFill>
                                  <a:latin typeface="Cambria Math" charset="0"/>
                                  <a:ea typeface="Cambria Math"/>
                                  <a:cs typeface="Verdana" panose="020B0604030504040204" pitchFamily="34" charset="0"/>
                                </a:rPr>
                              </m:ctrlPr>
                            </m:dPr>
                            <m:e>
                              <m:r>
                                <a:rPr lang="en-US" sz="2400" i="1">
                                  <a:solidFill>
                                    <a:schemeClr val="bg1"/>
                                  </a:solidFill>
                                  <a:latin typeface="Cambria Math"/>
                                  <a:ea typeface="Cambria Math"/>
                                  <a:cs typeface="Verdana" panose="020B0604030504040204" pitchFamily="34" charset="0"/>
                                </a:rPr>
                                <m:t>𝑐</m:t>
                              </m:r>
                            </m:e>
                          </m:d>
                        </m:e>
                        <m:sub>
                          <m:r>
                            <a:rPr lang="en-US" sz="2400" i="1">
                              <a:solidFill>
                                <a:schemeClr val="bg1"/>
                              </a:solidFill>
                              <a:latin typeface="Cambria Math"/>
                              <a:ea typeface="Cambria Math"/>
                              <a:cs typeface="Verdana" panose="020B0604030504040204" pitchFamily="34" charset="0"/>
                            </a:rPr>
                            <m:t>1</m:t>
                          </m:r>
                        </m:sub>
                      </m:sSub>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a:p>
                <a:pPr/>
                <a14:m>
                  <m:oMathPara xmlns:m="http://schemas.openxmlformats.org/officeDocument/2006/math">
                    <m:oMathParaPr>
                      <m:jc m:val="centerGroup"/>
                    </m:oMathParaPr>
                    <m:oMath xmlns:m="http://schemas.openxmlformats.org/officeDocument/2006/math">
                      <m:r>
                        <m:rPr>
                          <m:nor/>
                        </m:rPr>
                        <a:rPr lang="en-US" sz="2400" dirty="0">
                          <a:latin typeface="Verdana" panose="020B0604030504040204" pitchFamily="34" charset="0"/>
                          <a:ea typeface="Verdana" panose="020B0604030504040204" pitchFamily="34" charset="0"/>
                          <a:cs typeface="Verdana" panose="020B0604030504040204" pitchFamily="34" charset="0"/>
                        </a:rPr>
                        <m:t>		</m:t>
                      </m:r>
                      <m:r>
                        <m:rPr>
                          <m:nor/>
                        </m:rP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m:t>s</m:t>
                      </m:r>
                      <m:r>
                        <m:rPr>
                          <m:nor/>
                        </m:rP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m:t>.</m:t>
                      </m:r>
                      <m:r>
                        <m:rPr>
                          <m:nor/>
                        </m:rP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m:t>t</m:t>
                      </m:r>
                      <m:r>
                        <m:rPr>
                          <m:nor/>
                        </m:rP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m:t>. 	</m:t>
                      </m:r>
                      <m:r>
                        <a:rPr lang="en-US" sz="2400" i="1">
                          <a:solidFill>
                            <a:schemeClr val="bg1"/>
                          </a:solidFill>
                          <a:latin typeface="Cambria Math"/>
                          <a:ea typeface="Cambria Math"/>
                          <a:cs typeface="Verdana" panose="020B0604030504040204" pitchFamily="34" charset="0"/>
                        </a:rPr>
                        <m:t>𝑐</m:t>
                      </m:r>
                      <m:r>
                        <a:rPr lang="en-US" sz="2400" i="1">
                          <a:solidFill>
                            <a:schemeClr val="bg1"/>
                          </a:solidFill>
                          <a:latin typeface="Cambria Math"/>
                          <a:ea typeface="Cambria Math"/>
                          <a:cs typeface="Verdana" panose="020B0604030504040204" pitchFamily="34" charset="0"/>
                        </a:rPr>
                        <m:t>≥0</m:t>
                      </m:r>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85825" y="762000"/>
                <a:ext cx="6931197" cy="1186928"/>
              </a:xfrm>
              <a:prstGeom prst="rect">
                <a:avLst/>
              </a:prstGeom>
              <a:blipFill rotWithShape="1">
                <a:blip r:embed="rId22"/>
                <a:stretch>
                  <a:fillRect/>
                </a:stretch>
              </a:blipFill>
            </p:spPr>
            <p:txBody>
              <a:bodyPr/>
              <a:lstStyle/>
              <a:p>
                <a:r>
                  <a:rPr lang="en-US">
                    <a:noFill/>
                  </a:rPr>
                  <a:t> </a:t>
                </a:r>
              </a:p>
            </p:txBody>
          </p:sp>
        </mc:Fallback>
      </mc:AlternateContent>
      <p:cxnSp>
        <p:nvCxnSpPr>
          <p:cNvPr id="28" name="Straight Connector 27"/>
          <p:cNvCxnSpPr/>
          <p:nvPr/>
        </p:nvCxnSpPr>
        <p:spPr>
          <a:xfrm>
            <a:off x="6087354" y="1143000"/>
            <a:ext cx="9992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352800" y="4248090"/>
            <a:ext cx="2660701" cy="400110"/>
          </a:xfrm>
          <a:prstGeom prst="rect">
            <a:avLst/>
          </a:prstGeom>
          <a:noFill/>
        </p:spPr>
        <p:txBody>
          <a:bodyPr wrap="square" rtlCol="0">
            <a:spAutoFit/>
          </a:bodyPr>
          <a:lstStyle/>
          <a:p>
            <a:r>
              <a:rPr lang="en-US"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Time-complexity !</a:t>
            </a:r>
            <a:endParaRPr lang="en-US"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7231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Multi-scale search</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2255540" y="990600"/>
                <a:ext cx="4678660" cy="672813"/>
              </a:xfrm>
              <a:prstGeom prst="rect">
                <a:avLst/>
              </a:prstGeom>
              <a:ln w="1905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a:solidFill>
                            <a:schemeClr val="bg1"/>
                          </a:solidFill>
                          <a:latin typeface="Cambria Math"/>
                        </a:rPr>
                        <m:t>E</m:t>
                      </m:r>
                      <m:r>
                        <a:rPr lang="en-US" sz="2400" b="0" i="0" smtClean="0">
                          <a:solidFill>
                            <a:schemeClr val="bg1"/>
                          </a:solidFill>
                          <a:latin typeface="Cambria Math"/>
                        </a:rPr>
                        <m:t>=</m:t>
                      </m:r>
                      <m:limLow>
                        <m:limLowPr>
                          <m:ctrlPr>
                            <a:rPr lang="en-US" sz="2400" i="1">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a:solidFill>
                                <a:schemeClr val="bg1"/>
                              </a:solidFill>
                              <a:latin typeface="Cambria Math"/>
                              <a:ea typeface="Verdana" panose="020B0604030504040204" pitchFamily="34" charset="0"/>
                              <a:cs typeface="Verdana" panose="020B0604030504040204" pitchFamily="34" charset="0"/>
                            </a:rPr>
                            <m:t>min</m:t>
                          </m:r>
                        </m:e>
                        <m:lim>
                          <m:r>
                            <a:rPr lang="en-US" sz="2400" b="0" i="1" smtClean="0">
                              <a:solidFill>
                                <a:schemeClr val="bg1"/>
                              </a:solidFill>
                              <a:latin typeface="Cambria Math"/>
                              <a:ea typeface="Verdana" panose="020B0604030504040204" pitchFamily="34" charset="0"/>
                              <a:cs typeface="Verdana" panose="020B0604030504040204" pitchFamily="34" charset="0"/>
                            </a:rPr>
                            <m:t>𝑐</m:t>
                          </m:r>
                          <m:r>
                            <a:rPr lang="en-US" sz="2400" b="0" i="1" smtClean="0">
                              <a:solidFill>
                                <a:schemeClr val="bg1"/>
                              </a:solidFill>
                              <a:latin typeface="Cambria Math"/>
                              <a:ea typeface="Cambria Math"/>
                              <a:cs typeface="Verdana" panose="020B0604030504040204" pitchFamily="34" charset="0"/>
                            </a:rPr>
                            <m:t>≥0</m:t>
                          </m:r>
                        </m:lim>
                      </m:limLow>
                      <m:sSubSup>
                        <m:sSubSup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smtClean="0">
                                  <a:solidFill>
                                    <a:schemeClr val="bg1"/>
                                  </a:solidFill>
                                  <a:latin typeface="Cambria Math" charset="0"/>
                                  <a:ea typeface="Verdana" panose="020B0604030504040204" pitchFamily="34" charset="0"/>
                                  <a:cs typeface="Verdana" panose="020B0604030504040204" pitchFamily="34" charset="0"/>
                                </a:rPr>
                              </m:ctrlPr>
                            </m:dPr>
                            <m:e>
                              <m:sSub>
                                <m:sSub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b="0" i="0" smtClean="0">
                                      <a:solidFill>
                                        <a:schemeClr val="bg1"/>
                                      </a:solidFill>
                                      <a:latin typeface="Cambria Math"/>
                                      <a:ea typeface="Verdana" panose="020B0604030504040204" pitchFamily="34" charset="0"/>
                                      <a:cs typeface="Verdana" panose="020B0604030504040204" pitchFamily="34" charset="0"/>
                                    </a:rPr>
                                    <m:t>I</m:t>
                                  </m:r>
                                </m:e>
                                <m:sub>
                                  <m:r>
                                    <m:rPr>
                                      <m:sty m:val="p"/>
                                    </m:rPr>
                                    <a:rPr lang="en-US" sz="2400" b="0" i="0" smtClean="0">
                                      <a:solidFill>
                                        <a:schemeClr val="bg1"/>
                                      </a:solidFill>
                                      <a:latin typeface="Cambria Math"/>
                                      <a:ea typeface="Verdana" panose="020B0604030504040204" pitchFamily="34" charset="0"/>
                                      <a:cs typeface="Verdana" panose="020B0604030504040204" pitchFamily="34" charset="0"/>
                                    </a:rPr>
                                    <m:t>p</m:t>
                                  </m:r>
                                </m:sub>
                              </m:sSub>
                              <m:r>
                                <a:rPr lang="en-US" sz="2400" b="0" i="1" smtClean="0">
                                  <a:solidFill>
                                    <a:schemeClr val="bg1"/>
                                  </a:solidFill>
                                  <a:latin typeface="Cambria Math"/>
                                  <a:ea typeface="Verdana" panose="020B0604030504040204" pitchFamily="34" charset="0"/>
                                  <a:cs typeface="Verdana" panose="020B0604030504040204" pitchFamily="34" charset="0"/>
                                </a:rPr>
                                <m:t>−</m:t>
                              </m:r>
                              <m:r>
                                <m:rPr>
                                  <m:sty m:val="p"/>
                                </m:rPr>
                                <a:rPr lang="en-US" sz="2400">
                                  <a:solidFill>
                                    <a:schemeClr val="bg1"/>
                                  </a:solidFill>
                                  <a:latin typeface="Cambria Math"/>
                                </a:rPr>
                                <m:t>A</m:t>
                              </m:r>
                              <m:r>
                                <a:rPr lang="en-US" sz="2400">
                                  <a:solidFill>
                                    <a:schemeClr val="bg1"/>
                                  </a:solidFill>
                                  <a:latin typeface="Cambria Math"/>
                                </a:rPr>
                                <m:t>(</m:t>
                              </m:r>
                              <m:acc>
                                <m:accPr>
                                  <m:chr m:val="̃"/>
                                  <m:ctrlPr>
                                    <a:rPr lang="en-US" sz="2400" i="1">
                                      <a:solidFill>
                                        <a:schemeClr val="bg1"/>
                                      </a:solidFill>
                                      <a:latin typeface="Cambria Math" charset="0"/>
                                    </a:rPr>
                                  </m:ctrlPr>
                                </m:accPr>
                                <m:e>
                                  <m:r>
                                    <a:rPr lang="en-US" sz="2400" i="1">
                                      <a:solidFill>
                                        <a:schemeClr val="bg1"/>
                                      </a:solidFill>
                                      <a:latin typeface="Cambria Math"/>
                                    </a:rPr>
                                    <m:t>𝑛</m:t>
                                  </m:r>
                                </m:e>
                              </m:acc>
                              <m:r>
                                <a:rPr lang="en-US" sz="2400">
                                  <a:solidFill>
                                    <a:schemeClr val="bg1"/>
                                  </a:solidFill>
                                  <a:latin typeface="Cambria Math"/>
                                </a:rPr>
                                <m:t>)</m:t>
                              </m:r>
                              <m:r>
                                <a:rPr lang="en-US" sz="2400" i="1">
                                  <a:solidFill>
                                    <a:schemeClr val="bg1"/>
                                  </a:solidFill>
                                  <a:latin typeface="Cambria Math"/>
                                  <a:ea typeface="Cambria Math"/>
                                </a:rPr>
                                <m:t>∙</m:t>
                              </m:r>
                              <m:r>
                                <a:rPr lang="en-US" sz="2400" i="1">
                                  <a:solidFill>
                                    <a:schemeClr val="bg1"/>
                                  </a:solidFill>
                                  <a:latin typeface="Cambria Math"/>
                                </a:rPr>
                                <m:t>𝐷</m:t>
                              </m:r>
                              <m:r>
                                <m:rPr>
                                  <m:nor/>
                                </m:rPr>
                                <a:rPr lang="en-US" sz="2400" dirty="0"/>
                                <m:t> </m:t>
                              </m:r>
                              <m:r>
                                <a:rPr lang="en-US" sz="2400" i="1">
                                  <a:solidFill>
                                    <a:schemeClr val="bg1"/>
                                  </a:solidFill>
                                  <a:latin typeface="Cambria Math"/>
                                </a:rPr>
                                <m:t>∙</m:t>
                              </m:r>
                              <m:r>
                                <a:rPr lang="en-US" sz="2400" b="0" i="1" smtClean="0">
                                  <a:solidFill>
                                    <a:schemeClr val="bg1"/>
                                  </a:solidFill>
                                  <a:latin typeface="Cambria Math"/>
                                </a:rPr>
                                <m:t>𝑐</m:t>
                              </m:r>
                            </m:e>
                          </m:d>
                        </m:e>
                        <m:sub>
                          <m:r>
                            <a:rPr lang="en-US" sz="2400" b="0" i="1" smtClean="0">
                              <a:solidFill>
                                <a:schemeClr val="bg1"/>
                              </a:solidFill>
                              <a:latin typeface="Cambria Math"/>
                              <a:ea typeface="Verdana" panose="020B0604030504040204" pitchFamily="34" charset="0"/>
                              <a:cs typeface="Verdana" panose="020B0604030504040204" pitchFamily="34" charset="0"/>
                            </a:rPr>
                            <m:t>2</m:t>
                          </m:r>
                        </m:sub>
                        <m:sup>
                          <m:r>
                            <a:rPr lang="en-US" sz="2400" b="0" i="1" smtClean="0">
                              <a:solidFill>
                                <a:schemeClr val="bg1"/>
                              </a:solidFill>
                              <a:latin typeface="Cambria Math"/>
                              <a:ea typeface="Verdana" panose="020B0604030504040204" pitchFamily="34" charset="0"/>
                              <a:cs typeface="Verdana" panose="020B0604030504040204" pitchFamily="34" charset="0"/>
                            </a:rPr>
                            <m:t>2</m:t>
                          </m:r>
                        </m:sup>
                      </m:sSubSup>
                    </m:oMath>
                  </m:oMathPara>
                </a14:m>
                <a:endParaRPr lang="en-US" sz="2400" dirty="0" smtClean="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255540" y="990600"/>
                <a:ext cx="4678660" cy="672813"/>
              </a:xfrm>
              <a:prstGeom prst="rect">
                <a:avLst/>
              </a:prstGeom>
              <a:blipFill rotWithShape="1">
                <a:blip r:embed="rId3"/>
                <a:stretch>
                  <a:fillRect/>
                </a:stretch>
              </a:blipFill>
              <a:ln w="19050">
                <a:solidFill>
                  <a:srgbClr val="FF0000"/>
                </a:solidFill>
              </a:ln>
            </p:spPr>
            <p:txBody>
              <a:bodyPr/>
              <a:lstStyle/>
              <a:p>
                <a:r>
                  <a:rPr lang="en-US">
                    <a:noFill/>
                  </a:rPr>
                  <a:t> </a:t>
                </a:r>
              </a:p>
            </p:txBody>
          </p:sp>
        </mc:Fallback>
      </mc:AlternateContent>
      <p:sp>
        <p:nvSpPr>
          <p:cNvPr id="18" name="Rectangle 17"/>
          <p:cNvSpPr/>
          <p:nvPr/>
        </p:nvSpPr>
        <p:spPr>
          <a:xfrm>
            <a:off x="3321964" y="1663413"/>
            <a:ext cx="2374368" cy="400110"/>
          </a:xfrm>
          <a:prstGeom prst="rect">
            <a:avLst/>
          </a:prstGeom>
        </p:spPr>
        <p:txBody>
          <a:bodyPr wrap="none">
            <a:spAutoFit/>
          </a:bodyPr>
          <a:lstStyle/>
          <a:p>
            <a:pPr lvl="0" algn="ctr"/>
            <a:r>
              <a:rPr lang="en-US" sz="2000"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Error distribution</a:t>
            </a:r>
            <a:endParaRPr lang="en-US" sz="2000" dirty="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graphicFrame>
            <p:nvGraphicFramePr>
              <p:cNvPr id="22" name="Table 21"/>
              <p:cNvGraphicFramePr>
                <a:graphicFrameLocks noGrp="1"/>
              </p:cNvGraphicFramePr>
              <p:nvPr>
                <p:extLst>
                  <p:ext uri="{D42A27DB-BD31-4B8C-83A1-F6EECF244321}">
                    <p14:modId xmlns:p14="http://schemas.microsoft.com/office/powerpoint/2010/main" val="2643489098"/>
                  </p:ext>
                </p:extLst>
              </p:nvPr>
            </p:nvGraphicFramePr>
            <p:xfrm>
              <a:off x="1244663" y="2972117"/>
              <a:ext cx="6700414" cy="1346527"/>
            </p:xfrm>
            <a:graphic>
              <a:graphicData uri="http://schemas.openxmlformats.org/drawingml/2006/table">
                <a:tbl>
                  <a:tblPr firstRow="1" bandRow="1">
                    <a:tableStyleId>{EB344D84-9AFB-497E-A393-DC336BA19D2E}</a:tableStyleId>
                  </a:tblPr>
                  <a:tblGrid>
                    <a:gridCol w="756814"/>
                    <a:gridCol w="990600"/>
                    <a:gridCol w="990600"/>
                    <a:gridCol w="990600"/>
                    <a:gridCol w="914400"/>
                    <a:gridCol w="990600"/>
                    <a:gridCol w="1066800"/>
                  </a:tblGrid>
                  <a:tr h="327977">
                    <a:tc gridSpan="2">
                      <a:txBody>
                        <a:bodyPr/>
                        <a:lstStyle/>
                        <a:p>
                          <a:pPr algn="ctr"/>
                          <a:endParaRPr lang="en-US" dirty="0">
                            <a:latin typeface="Times"/>
                            <a:cs typeface="Times"/>
                          </a:endParaRPr>
                        </a:p>
                      </a:txBody>
                      <a:tcPr anchor="ctr"/>
                    </a:tc>
                    <a:tc hMerge="1">
                      <a:txBody>
                        <a:bodyPr/>
                        <a:lstStyle/>
                        <a:p>
                          <a:pPr algn="ctr"/>
                          <a:endParaRPr lang="en-US" dirty="0">
                            <a:latin typeface="Times"/>
                            <a:cs typeface="Times"/>
                          </a:endParaRPr>
                        </a:p>
                      </a:txBody>
                      <a:tcPr anchor="ctr"/>
                    </a:tc>
                    <a:tc>
                      <a:txBody>
                        <a:bodyPr/>
                        <a:lstStyle/>
                        <a:p>
                          <a:pPr algn="ctr"/>
                          <a:r>
                            <a:rPr lang="en-US" dirty="0" smtClean="0">
                              <a:latin typeface="Times"/>
                              <a:cs typeface="Times"/>
                            </a:rPr>
                            <a:t>θ</a:t>
                          </a:r>
                          <a:r>
                            <a:rPr lang="en-US" baseline="-25000" dirty="0" smtClean="0">
                              <a:latin typeface="Times"/>
                              <a:cs typeface="Times"/>
                            </a:rPr>
                            <a:t>1</a:t>
                          </a:r>
                          <a:r>
                            <a:rPr lang="en-US" baseline="0" dirty="0" smtClean="0">
                              <a:latin typeface="Times"/>
                              <a:cs typeface="Times"/>
                            </a:rPr>
                            <a:t>=10</a:t>
                          </a:r>
                          <a14:m>
                            <m:oMath xmlns:m="http://schemas.openxmlformats.org/officeDocument/2006/math">
                              <m:r>
                                <a:rPr lang="en-US" i="1" baseline="0" smtClean="0">
                                  <a:latin typeface="Cambria Math"/>
                                  <a:ea typeface="Cambria Math"/>
                                  <a:cs typeface="Times"/>
                                </a:rPr>
                                <m:t>°</m:t>
                              </m:r>
                            </m:oMath>
                          </a14:m>
                          <a:endParaRPr lang="en-US" baseline="0" dirty="0">
                            <a:latin typeface="Times"/>
                            <a:cs typeface="Time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a:cs typeface="Times"/>
                            </a:rPr>
                            <a:t>θ</a:t>
                          </a:r>
                          <a:r>
                            <a:rPr lang="en-US" baseline="-25000" dirty="0" smtClean="0">
                              <a:latin typeface="Times"/>
                              <a:cs typeface="Times"/>
                            </a:rPr>
                            <a:t>2</a:t>
                          </a:r>
                          <a:r>
                            <a:rPr lang="en-US" baseline="0" dirty="0" smtClean="0">
                              <a:latin typeface="Times"/>
                              <a:cs typeface="Times"/>
                            </a:rPr>
                            <a:t>=5</a:t>
                          </a:r>
                          <a14:m>
                            <m:oMath xmlns:m="http://schemas.openxmlformats.org/officeDocument/2006/math">
                              <m:r>
                                <a:rPr lang="en-US" i="1" baseline="0" smtClean="0">
                                  <a:latin typeface="Cambria Math"/>
                                  <a:ea typeface="Cambria Math"/>
                                  <a:cs typeface="Times"/>
                                </a:rPr>
                                <m:t>°</m:t>
                              </m:r>
                            </m:oMath>
                          </a14:m>
                          <a:endParaRPr lang="en-US" baseline="-25000" dirty="0" smtClean="0">
                            <a:latin typeface="Times"/>
                            <a:cs typeface="Time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a:cs typeface="Times"/>
                            </a:rPr>
                            <a:t>θ</a:t>
                          </a:r>
                          <a:r>
                            <a:rPr lang="en-US" baseline="-25000" dirty="0" smtClean="0">
                              <a:latin typeface="Times"/>
                              <a:cs typeface="Times"/>
                            </a:rPr>
                            <a:t>3</a:t>
                          </a:r>
                          <a:r>
                            <a:rPr lang="en-US" baseline="0" dirty="0" smtClean="0">
                              <a:latin typeface="Times"/>
                              <a:cs typeface="Times"/>
                            </a:rPr>
                            <a:t>=3</a:t>
                          </a:r>
                          <a14:m>
                            <m:oMath xmlns:m="http://schemas.openxmlformats.org/officeDocument/2006/math">
                              <m:r>
                                <a:rPr lang="en-US" i="1" baseline="0" smtClean="0">
                                  <a:latin typeface="Cambria Math"/>
                                  <a:ea typeface="Cambria Math"/>
                                  <a:cs typeface="Times"/>
                                </a:rPr>
                                <m:t>°</m:t>
                              </m:r>
                            </m:oMath>
                          </a14:m>
                          <a:endParaRPr lang="en-US" baseline="-25000" dirty="0" smtClean="0">
                            <a:latin typeface="Times"/>
                            <a:cs typeface="Time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a:cs typeface="Times"/>
                            </a:rPr>
                            <a:t>θ</a:t>
                          </a:r>
                          <a:r>
                            <a:rPr lang="en-US" baseline="-25000" dirty="0" smtClean="0">
                              <a:latin typeface="Times"/>
                              <a:cs typeface="Times"/>
                            </a:rPr>
                            <a:t>4</a:t>
                          </a:r>
                          <a:r>
                            <a:rPr lang="en-US" baseline="0" dirty="0" smtClean="0">
                              <a:latin typeface="Times"/>
                              <a:cs typeface="Times"/>
                            </a:rPr>
                            <a:t>=1</a:t>
                          </a:r>
                          <a14:m>
                            <m:oMath xmlns:m="http://schemas.openxmlformats.org/officeDocument/2006/math">
                              <m:r>
                                <a:rPr lang="en-US" i="1" baseline="0" smtClean="0">
                                  <a:latin typeface="Cambria Math"/>
                                  <a:ea typeface="Cambria Math"/>
                                  <a:cs typeface="Times"/>
                                </a:rPr>
                                <m:t>°</m:t>
                              </m:r>
                            </m:oMath>
                          </a14:m>
                          <a:endParaRPr lang="en-US" baseline="-25000" dirty="0" smtClean="0">
                            <a:latin typeface="Times"/>
                            <a:cs typeface="Time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a:cs typeface="Times"/>
                            </a:rPr>
                            <a:t>θ</a:t>
                          </a:r>
                          <a:r>
                            <a:rPr lang="en-US" baseline="-25000" dirty="0" smtClean="0">
                              <a:latin typeface="Times"/>
                              <a:cs typeface="Times"/>
                            </a:rPr>
                            <a:t>5</a:t>
                          </a:r>
                          <a:r>
                            <a:rPr lang="en-US" baseline="0" dirty="0" smtClean="0">
                              <a:latin typeface="Times"/>
                              <a:cs typeface="Times"/>
                            </a:rPr>
                            <a:t>=0.5</a:t>
                          </a:r>
                          <a14:m>
                            <m:oMath xmlns:m="http://schemas.openxmlformats.org/officeDocument/2006/math">
                              <m:r>
                                <a:rPr lang="en-US" i="1" baseline="0" smtClean="0">
                                  <a:latin typeface="Cambria Math"/>
                                  <a:ea typeface="Cambria Math"/>
                                  <a:cs typeface="Times"/>
                                </a:rPr>
                                <m:t>°</m:t>
                              </m:r>
                            </m:oMath>
                          </a14:m>
                          <a:endParaRPr lang="en-US" baseline="-25000" dirty="0" smtClean="0">
                            <a:latin typeface="Times"/>
                            <a:cs typeface="Times"/>
                          </a:endParaRPr>
                        </a:p>
                      </a:txBody>
                      <a:tcPr anchor="ctr"/>
                    </a:tc>
                  </a:tr>
                  <a:tr h="547975">
                    <a:tc rowSpan="2">
                      <a:txBody>
                        <a:bodyPr/>
                        <a:lstStyle/>
                        <a:p>
                          <a:pPr algn="ctr"/>
                          <a:r>
                            <a:rPr lang="en-US" b="1" dirty="0" smtClean="0">
                              <a:latin typeface="Times"/>
                              <a:cs typeface="Times"/>
                            </a:rPr>
                            <a:t>Brute force</a:t>
                          </a:r>
                          <a:endParaRPr lang="en-US" b="1" dirty="0">
                            <a:latin typeface="Times"/>
                            <a:cs typeface="Times"/>
                          </a:endParaRPr>
                        </a:p>
                      </a:txBody>
                      <a:tcPr anchor="ctr">
                        <a:lnB w="12700" cap="flat" cmpd="sng" algn="ctr">
                          <a:solidFill>
                            <a:scrgbClr r="0" g="0" b="0"/>
                          </a:solidFill>
                          <a:prstDash val="solid"/>
                          <a:round/>
                          <a:headEnd type="none" w="med" len="med"/>
                          <a:tailEnd type="none" w="med" len="med"/>
                        </a:lnB>
                      </a:tcPr>
                    </a:tc>
                    <a:tc>
                      <a:txBody>
                        <a:bodyPr/>
                        <a:lstStyle/>
                        <a:p>
                          <a:pPr algn="ctr"/>
                          <a:r>
                            <a:rPr lang="en-US" sz="1600" dirty="0" smtClean="0">
                              <a:latin typeface="Times"/>
                              <a:cs typeface="Times"/>
                            </a:rPr>
                            <a:t>time </a:t>
                          </a:r>
                          <a:endParaRPr lang="en-US" sz="1600"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0.18s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0.77s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4.25s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27.3s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74.1s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r>
                  <a:tr h="432792">
                    <a:tc vMerge="1">
                      <a:txBody>
                        <a:bodyPr/>
                        <a:lstStyle/>
                        <a:p>
                          <a:endParaRPr lang="en-US" dirty="0"/>
                        </a:p>
                      </a:txBody>
                      <a:tcPr/>
                    </a:tc>
                    <a:tc>
                      <a:txBody>
                        <a:bodyPr/>
                        <a:lstStyle/>
                        <a:p>
                          <a:pPr algn="ctr"/>
                          <a:r>
                            <a:rPr lang="en-US" sz="1600" dirty="0" err="1" smtClean="0">
                              <a:latin typeface="Times"/>
                              <a:cs typeface="Times"/>
                            </a:rPr>
                            <a:t>ang.</a:t>
                          </a:r>
                          <a:r>
                            <a:rPr lang="en-US" sz="1600" dirty="0" smtClean="0">
                              <a:latin typeface="Times"/>
                              <a:cs typeface="Times"/>
                            </a:rPr>
                            <a:t> error</a:t>
                          </a:r>
                          <a:endParaRPr lang="en-US" sz="1600"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7.07</a:t>
                          </a:r>
                          <a:r>
                            <a:rPr lang="en-US" baseline="30000" dirty="0" smtClean="0">
                              <a:latin typeface="Times"/>
                              <a:cs typeface="Times"/>
                            </a:rPr>
                            <a:t>°</a:t>
                          </a:r>
                          <a:endParaRPr lang="en-US" baseline="30000"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3.99</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1.56</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0.60</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0.42</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mc:Choice>
        <mc:Fallback xmlns="">
          <p:graphicFrame>
            <p:nvGraphicFramePr>
              <p:cNvPr id="22" name="Table 21"/>
              <p:cNvGraphicFramePr>
                <a:graphicFrameLocks noGrp="1"/>
              </p:cNvGraphicFramePr>
              <p:nvPr>
                <p:extLst>
                  <p:ext uri="{D42A27DB-BD31-4B8C-83A1-F6EECF244321}">
                    <p14:modId xmlns:p14="http://schemas.microsoft.com/office/powerpoint/2010/main" val="2643489098"/>
                  </p:ext>
                </p:extLst>
              </p:nvPr>
            </p:nvGraphicFramePr>
            <p:xfrm>
              <a:off x="1244663" y="2972117"/>
              <a:ext cx="6700414" cy="1346527"/>
            </p:xfrm>
            <a:graphic>
              <a:graphicData uri="http://schemas.openxmlformats.org/drawingml/2006/table">
                <a:tbl>
                  <a:tblPr firstRow="1" bandRow="1">
                    <a:tableStyleId>{EB344D84-9AFB-497E-A393-DC336BA19D2E}</a:tableStyleId>
                  </a:tblPr>
                  <a:tblGrid>
                    <a:gridCol w="756814"/>
                    <a:gridCol w="990600"/>
                    <a:gridCol w="990600"/>
                    <a:gridCol w="990600"/>
                    <a:gridCol w="914400"/>
                    <a:gridCol w="990600"/>
                    <a:gridCol w="1066800"/>
                  </a:tblGrid>
                  <a:tr h="365760">
                    <a:tc gridSpan="2">
                      <a:txBody>
                        <a:bodyPr/>
                        <a:lstStyle/>
                        <a:p>
                          <a:pPr algn="ctr"/>
                          <a:endParaRPr lang="en-US" dirty="0">
                            <a:latin typeface="Times"/>
                            <a:cs typeface="Times"/>
                          </a:endParaRPr>
                        </a:p>
                      </a:txBody>
                      <a:tcPr anchor="ctr"/>
                    </a:tc>
                    <a:tc hMerge="1">
                      <a:txBody>
                        <a:bodyPr/>
                        <a:lstStyle/>
                        <a:p>
                          <a:pPr algn="ctr"/>
                          <a:endParaRPr lang="en-US" dirty="0">
                            <a:latin typeface="Times"/>
                            <a:cs typeface="Times"/>
                          </a:endParaRPr>
                        </a:p>
                      </a:txBody>
                      <a:tcPr anchor="ctr"/>
                    </a:tc>
                    <a:tc>
                      <a:txBody>
                        <a:bodyPr/>
                        <a:lstStyle/>
                        <a:p>
                          <a:endParaRPr lang="en-US"/>
                        </a:p>
                      </a:txBody>
                      <a:tcPr anchor="ctr">
                        <a:blipFill rotWithShape="1">
                          <a:blip r:embed="rId4"/>
                          <a:stretch>
                            <a:fillRect l="-177160" t="-8333" r="-401852" b="-285000"/>
                          </a:stretch>
                        </a:blipFill>
                      </a:tcPr>
                    </a:tc>
                    <a:tc>
                      <a:txBody>
                        <a:bodyPr/>
                        <a:lstStyle/>
                        <a:p>
                          <a:endParaRPr lang="en-US"/>
                        </a:p>
                      </a:txBody>
                      <a:tcPr anchor="ctr">
                        <a:blipFill rotWithShape="1">
                          <a:blip r:embed="rId4"/>
                          <a:stretch>
                            <a:fillRect l="-275460" t="-8333" r="-299387" b="-285000"/>
                          </a:stretch>
                        </a:blipFill>
                      </a:tcPr>
                    </a:tc>
                    <a:tc>
                      <a:txBody>
                        <a:bodyPr/>
                        <a:lstStyle/>
                        <a:p>
                          <a:endParaRPr lang="en-US"/>
                        </a:p>
                      </a:txBody>
                      <a:tcPr anchor="ctr">
                        <a:blipFill rotWithShape="1">
                          <a:blip r:embed="rId4"/>
                          <a:stretch>
                            <a:fillRect l="-408000" t="-8333" r="-225333" b="-285000"/>
                          </a:stretch>
                        </a:blipFill>
                      </a:tcPr>
                    </a:tc>
                    <a:tc>
                      <a:txBody>
                        <a:bodyPr/>
                        <a:lstStyle/>
                        <a:p>
                          <a:endParaRPr lang="en-US"/>
                        </a:p>
                      </a:txBody>
                      <a:tcPr anchor="ctr">
                        <a:blipFill rotWithShape="1">
                          <a:blip r:embed="rId4"/>
                          <a:stretch>
                            <a:fillRect l="-470370" t="-8333" r="-108642" b="-285000"/>
                          </a:stretch>
                        </a:blipFill>
                      </a:tcPr>
                    </a:tc>
                    <a:tc>
                      <a:txBody>
                        <a:bodyPr/>
                        <a:lstStyle/>
                        <a:p>
                          <a:endParaRPr lang="en-US"/>
                        </a:p>
                      </a:txBody>
                      <a:tcPr anchor="ctr">
                        <a:blipFill rotWithShape="1">
                          <a:blip r:embed="rId4"/>
                          <a:stretch>
                            <a:fillRect l="-528000" t="-8333" r="-571" b="-285000"/>
                          </a:stretch>
                        </a:blipFill>
                      </a:tcPr>
                    </a:tc>
                  </a:tr>
                  <a:tr h="547975">
                    <a:tc rowSpan="2">
                      <a:txBody>
                        <a:bodyPr/>
                        <a:lstStyle/>
                        <a:p>
                          <a:pPr algn="ctr"/>
                          <a:r>
                            <a:rPr lang="en-US" b="1" dirty="0" smtClean="0">
                              <a:latin typeface="Times"/>
                              <a:cs typeface="Times"/>
                            </a:rPr>
                            <a:t>Brute force</a:t>
                          </a:r>
                          <a:endParaRPr lang="en-US" b="1" dirty="0">
                            <a:latin typeface="Times"/>
                            <a:cs typeface="Times"/>
                          </a:endParaRPr>
                        </a:p>
                      </a:txBody>
                      <a:tcPr anchor="ctr">
                        <a:lnB w="12700" cap="flat" cmpd="sng" algn="ctr">
                          <a:solidFill>
                            <a:scrgbClr r="0" g="0" b="0"/>
                          </a:solidFill>
                          <a:prstDash val="solid"/>
                          <a:round/>
                          <a:headEnd type="none" w="med" len="med"/>
                          <a:tailEnd type="none" w="med" len="med"/>
                        </a:lnB>
                      </a:tcPr>
                    </a:tc>
                    <a:tc>
                      <a:txBody>
                        <a:bodyPr/>
                        <a:lstStyle/>
                        <a:p>
                          <a:pPr algn="ctr"/>
                          <a:r>
                            <a:rPr lang="en-US" sz="1600" dirty="0" smtClean="0">
                              <a:latin typeface="Times"/>
                              <a:cs typeface="Times"/>
                            </a:rPr>
                            <a:t>time </a:t>
                          </a:r>
                          <a:endParaRPr lang="en-US" sz="1600"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0.18s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0.77s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4.25s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27.3s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74.1s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r>
                  <a:tr h="432792">
                    <a:tc vMerge="1">
                      <a:txBody>
                        <a:bodyPr/>
                        <a:lstStyle/>
                        <a:p>
                          <a:endParaRPr lang="en-US" dirty="0"/>
                        </a:p>
                      </a:txBody>
                      <a:tcPr/>
                    </a:tc>
                    <a:tc>
                      <a:txBody>
                        <a:bodyPr/>
                        <a:lstStyle/>
                        <a:p>
                          <a:pPr algn="ctr"/>
                          <a:r>
                            <a:rPr lang="en-US" sz="1600" dirty="0" err="1" smtClean="0">
                              <a:latin typeface="Times"/>
                              <a:cs typeface="Times"/>
                            </a:rPr>
                            <a:t>ang.</a:t>
                          </a:r>
                          <a:r>
                            <a:rPr lang="en-US" sz="1600" dirty="0" smtClean="0">
                              <a:latin typeface="Times"/>
                              <a:cs typeface="Times"/>
                            </a:rPr>
                            <a:t> error</a:t>
                          </a:r>
                          <a:endParaRPr lang="en-US" sz="1600"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7.07</a:t>
                          </a:r>
                          <a:r>
                            <a:rPr lang="en-US" baseline="30000" dirty="0" smtClean="0">
                              <a:latin typeface="Times"/>
                              <a:cs typeface="Times"/>
                            </a:rPr>
                            <a:t>°</a:t>
                          </a:r>
                          <a:endParaRPr lang="en-US" baseline="30000"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3.99</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1.56</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0.60</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0.42</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36" name="Table 35"/>
              <p:cNvGraphicFramePr>
                <a:graphicFrameLocks noGrp="1"/>
              </p:cNvGraphicFramePr>
              <p:nvPr>
                <p:extLst>
                  <p:ext uri="{D42A27DB-BD31-4B8C-83A1-F6EECF244321}">
                    <p14:modId xmlns:p14="http://schemas.microsoft.com/office/powerpoint/2010/main" val="4191761748"/>
                  </p:ext>
                </p:extLst>
              </p:nvPr>
            </p:nvGraphicFramePr>
            <p:xfrm>
              <a:off x="1216088" y="5353050"/>
              <a:ext cx="6700414" cy="1346527"/>
            </p:xfrm>
            <a:graphic>
              <a:graphicData uri="http://schemas.openxmlformats.org/drawingml/2006/table">
                <a:tbl>
                  <a:tblPr firstRow="1" bandRow="1">
                    <a:tableStyleId>{EB344D84-9AFB-497E-A393-DC336BA19D2E}</a:tableStyleId>
                  </a:tblPr>
                  <a:tblGrid>
                    <a:gridCol w="888937"/>
                    <a:gridCol w="990600"/>
                    <a:gridCol w="858477"/>
                    <a:gridCol w="990600"/>
                    <a:gridCol w="914400"/>
                    <a:gridCol w="990600"/>
                    <a:gridCol w="1066800"/>
                  </a:tblGrid>
                  <a:tr h="327977">
                    <a:tc gridSpan="2">
                      <a:txBody>
                        <a:bodyPr/>
                        <a:lstStyle/>
                        <a:p>
                          <a:pPr algn="ctr"/>
                          <a:endParaRPr lang="en-US" dirty="0">
                            <a:latin typeface="Times"/>
                            <a:cs typeface="Times"/>
                          </a:endParaRPr>
                        </a:p>
                      </a:txBody>
                      <a:tcPr anchor="ctr"/>
                    </a:tc>
                    <a:tc hMerge="1">
                      <a:txBody>
                        <a:bodyPr/>
                        <a:lstStyle/>
                        <a:p>
                          <a:pPr algn="ctr"/>
                          <a:endParaRPr lang="en-US" dirty="0">
                            <a:latin typeface="Times"/>
                            <a:cs typeface="Times"/>
                          </a:endParaRPr>
                        </a:p>
                      </a:txBody>
                      <a:tcPr anchor="ctr"/>
                    </a:tc>
                    <a:tc>
                      <a:txBody>
                        <a:bodyPr/>
                        <a:lstStyle/>
                        <a:p>
                          <a:pPr algn="ctr"/>
                          <a:r>
                            <a:rPr lang="en-US" dirty="0" smtClean="0">
                              <a:latin typeface="Times"/>
                              <a:cs typeface="Times"/>
                            </a:rPr>
                            <a:t>θ</a:t>
                          </a:r>
                          <a:r>
                            <a:rPr lang="en-US" baseline="-25000" dirty="0" smtClean="0">
                              <a:latin typeface="Times"/>
                              <a:cs typeface="Times"/>
                            </a:rPr>
                            <a:t>1</a:t>
                          </a:r>
                          <a:r>
                            <a:rPr lang="en-US" baseline="0" dirty="0" smtClean="0">
                              <a:latin typeface="Times"/>
                              <a:cs typeface="Times"/>
                            </a:rPr>
                            <a:t>=10</a:t>
                          </a:r>
                          <a14:m>
                            <m:oMath xmlns:m="http://schemas.openxmlformats.org/officeDocument/2006/math">
                              <m:r>
                                <a:rPr lang="en-US" i="1" baseline="0" smtClean="0">
                                  <a:latin typeface="Cambria Math"/>
                                  <a:ea typeface="Cambria Math"/>
                                  <a:cs typeface="Times"/>
                                </a:rPr>
                                <m:t>°</m:t>
                              </m:r>
                            </m:oMath>
                          </a14:m>
                          <a:endParaRPr lang="en-US" baseline="0" dirty="0">
                            <a:latin typeface="Times"/>
                            <a:cs typeface="Time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a:cs typeface="Times"/>
                            </a:rPr>
                            <a:t>θ</a:t>
                          </a:r>
                          <a:r>
                            <a:rPr lang="en-US" baseline="-25000" dirty="0" smtClean="0">
                              <a:latin typeface="Times"/>
                              <a:cs typeface="Times"/>
                            </a:rPr>
                            <a:t>2</a:t>
                          </a:r>
                          <a:r>
                            <a:rPr lang="en-US" baseline="0" dirty="0" smtClean="0">
                              <a:latin typeface="Times"/>
                              <a:cs typeface="Times"/>
                            </a:rPr>
                            <a:t>=5</a:t>
                          </a:r>
                          <a14:m>
                            <m:oMath xmlns:m="http://schemas.openxmlformats.org/officeDocument/2006/math">
                              <m:r>
                                <a:rPr lang="en-US" i="1" baseline="0" smtClean="0">
                                  <a:latin typeface="Cambria Math"/>
                                  <a:ea typeface="Cambria Math"/>
                                  <a:cs typeface="Times"/>
                                </a:rPr>
                                <m:t>°</m:t>
                              </m:r>
                            </m:oMath>
                          </a14:m>
                          <a:endParaRPr lang="en-US" baseline="-25000" dirty="0" smtClean="0">
                            <a:latin typeface="Times"/>
                            <a:cs typeface="Time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a:cs typeface="Times"/>
                            </a:rPr>
                            <a:t>θ</a:t>
                          </a:r>
                          <a:r>
                            <a:rPr lang="en-US" baseline="-25000" dirty="0" smtClean="0">
                              <a:latin typeface="Times"/>
                              <a:cs typeface="Times"/>
                            </a:rPr>
                            <a:t>3</a:t>
                          </a:r>
                          <a:r>
                            <a:rPr lang="en-US" baseline="0" dirty="0" smtClean="0">
                              <a:latin typeface="Times"/>
                              <a:cs typeface="Times"/>
                            </a:rPr>
                            <a:t>=3</a:t>
                          </a:r>
                          <a14:m>
                            <m:oMath xmlns:m="http://schemas.openxmlformats.org/officeDocument/2006/math">
                              <m:r>
                                <a:rPr lang="en-US" i="1" baseline="0" smtClean="0">
                                  <a:latin typeface="Cambria Math"/>
                                  <a:ea typeface="Cambria Math"/>
                                  <a:cs typeface="Times"/>
                                </a:rPr>
                                <m:t>°</m:t>
                              </m:r>
                            </m:oMath>
                          </a14:m>
                          <a:endParaRPr lang="en-US" baseline="-25000" dirty="0" smtClean="0">
                            <a:latin typeface="Times"/>
                            <a:cs typeface="Time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a:cs typeface="Times"/>
                            </a:rPr>
                            <a:t>θ</a:t>
                          </a:r>
                          <a:r>
                            <a:rPr lang="en-US" baseline="-25000" dirty="0" smtClean="0">
                              <a:latin typeface="Times"/>
                              <a:cs typeface="Times"/>
                            </a:rPr>
                            <a:t>4</a:t>
                          </a:r>
                          <a:r>
                            <a:rPr lang="en-US" baseline="0" dirty="0" smtClean="0">
                              <a:latin typeface="Times"/>
                              <a:cs typeface="Times"/>
                            </a:rPr>
                            <a:t>=1</a:t>
                          </a:r>
                          <a14:m>
                            <m:oMath xmlns:m="http://schemas.openxmlformats.org/officeDocument/2006/math">
                              <m:r>
                                <a:rPr lang="en-US" i="1" baseline="0" smtClean="0">
                                  <a:latin typeface="Cambria Math"/>
                                  <a:ea typeface="Cambria Math"/>
                                  <a:cs typeface="Times"/>
                                </a:rPr>
                                <m:t>°</m:t>
                              </m:r>
                            </m:oMath>
                          </a14:m>
                          <a:endParaRPr lang="en-US" baseline="-25000" dirty="0" smtClean="0">
                            <a:latin typeface="Times"/>
                            <a:cs typeface="Time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a:cs typeface="Times"/>
                            </a:rPr>
                            <a:t>θ</a:t>
                          </a:r>
                          <a:r>
                            <a:rPr lang="en-US" baseline="-25000" dirty="0" smtClean="0">
                              <a:latin typeface="Times"/>
                              <a:cs typeface="Times"/>
                            </a:rPr>
                            <a:t>5</a:t>
                          </a:r>
                          <a:r>
                            <a:rPr lang="en-US" baseline="0" dirty="0" smtClean="0">
                              <a:latin typeface="Times"/>
                              <a:cs typeface="Times"/>
                            </a:rPr>
                            <a:t>=0.5</a:t>
                          </a:r>
                          <a14:m>
                            <m:oMath xmlns:m="http://schemas.openxmlformats.org/officeDocument/2006/math">
                              <m:r>
                                <a:rPr lang="en-US" i="1" baseline="0" smtClean="0">
                                  <a:latin typeface="Cambria Math"/>
                                  <a:ea typeface="Cambria Math"/>
                                  <a:cs typeface="Times"/>
                                </a:rPr>
                                <m:t>°</m:t>
                              </m:r>
                            </m:oMath>
                          </a14:m>
                          <a:endParaRPr lang="en-US" baseline="-25000" dirty="0" smtClean="0">
                            <a:latin typeface="Times"/>
                            <a:cs typeface="Times"/>
                          </a:endParaRPr>
                        </a:p>
                      </a:txBody>
                      <a:tcPr anchor="ctr"/>
                    </a:tc>
                  </a:tr>
                  <a:tr h="547975">
                    <a:tc rowSpan="2">
                      <a:txBody>
                        <a:bodyPr/>
                        <a:lstStyle/>
                        <a:p>
                          <a:pPr algn="ctr"/>
                          <a:r>
                            <a:rPr lang="en-US" b="1" dirty="0" smtClean="0">
                              <a:latin typeface="Times"/>
                              <a:cs typeface="Times"/>
                            </a:rPr>
                            <a:t>Coarse to</a:t>
                          </a:r>
                          <a:r>
                            <a:rPr lang="en-US" b="1" baseline="0" dirty="0" smtClean="0">
                              <a:latin typeface="Times"/>
                              <a:cs typeface="Times"/>
                            </a:rPr>
                            <a:t> fine</a:t>
                          </a:r>
                          <a:endParaRPr lang="en-US" b="1" dirty="0">
                            <a:latin typeface="Times"/>
                            <a:cs typeface="Times"/>
                          </a:endParaRPr>
                        </a:p>
                      </a:txBody>
                      <a:tcPr anchor="ctr">
                        <a:lnB w="12700" cap="flat" cmpd="sng" algn="ctr">
                          <a:solidFill>
                            <a:scrgbClr r="0" g="0" b="0"/>
                          </a:solidFill>
                          <a:prstDash val="solid"/>
                          <a:round/>
                          <a:headEnd type="none" w="med" len="med"/>
                          <a:tailEnd type="none" w="med" len="med"/>
                        </a:lnB>
                      </a:tcPr>
                    </a:tc>
                    <a:tc>
                      <a:txBody>
                        <a:bodyPr/>
                        <a:lstStyle/>
                        <a:p>
                          <a:pPr algn="ctr"/>
                          <a:r>
                            <a:rPr lang="en-US" sz="1600" dirty="0" smtClean="0">
                              <a:latin typeface="Times"/>
                              <a:cs typeface="Times"/>
                            </a:rPr>
                            <a:t>time </a:t>
                          </a:r>
                          <a:endParaRPr lang="en-US" sz="1600"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0.18s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0.19s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0.23s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0.34s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0.41s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r>
                  <a:tr h="432792">
                    <a:tc vMerge="1">
                      <a:txBody>
                        <a:bodyPr/>
                        <a:lstStyle/>
                        <a:p>
                          <a:endParaRPr lang="en-US" dirty="0"/>
                        </a:p>
                      </a:txBody>
                      <a:tcPr/>
                    </a:tc>
                    <a:tc>
                      <a:txBody>
                        <a:bodyPr/>
                        <a:lstStyle/>
                        <a:p>
                          <a:pPr algn="ctr"/>
                          <a:r>
                            <a:rPr lang="en-US" sz="1600" dirty="0" err="1" smtClean="0">
                              <a:latin typeface="Times"/>
                              <a:cs typeface="Times"/>
                            </a:rPr>
                            <a:t>ang.</a:t>
                          </a:r>
                          <a:r>
                            <a:rPr lang="en-US" sz="1600" dirty="0" smtClean="0">
                              <a:latin typeface="Times"/>
                              <a:cs typeface="Times"/>
                            </a:rPr>
                            <a:t> error</a:t>
                          </a:r>
                          <a:endParaRPr lang="en-US" sz="1600"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7.07</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4.99</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2.56</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1.23</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0.82</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mc:Choice>
        <mc:Fallback xmlns="">
          <p:graphicFrame>
            <p:nvGraphicFramePr>
              <p:cNvPr id="36" name="Table 35"/>
              <p:cNvGraphicFramePr>
                <a:graphicFrameLocks noGrp="1"/>
              </p:cNvGraphicFramePr>
              <p:nvPr>
                <p:extLst>
                  <p:ext uri="{D42A27DB-BD31-4B8C-83A1-F6EECF244321}">
                    <p14:modId xmlns:p14="http://schemas.microsoft.com/office/powerpoint/2010/main" val="4191761748"/>
                  </p:ext>
                </p:extLst>
              </p:nvPr>
            </p:nvGraphicFramePr>
            <p:xfrm>
              <a:off x="1216088" y="5353050"/>
              <a:ext cx="6700414" cy="1346527"/>
            </p:xfrm>
            <a:graphic>
              <a:graphicData uri="http://schemas.openxmlformats.org/drawingml/2006/table">
                <a:tbl>
                  <a:tblPr firstRow="1" bandRow="1">
                    <a:tableStyleId>{EB344D84-9AFB-497E-A393-DC336BA19D2E}</a:tableStyleId>
                  </a:tblPr>
                  <a:tblGrid>
                    <a:gridCol w="888937"/>
                    <a:gridCol w="990600"/>
                    <a:gridCol w="858477"/>
                    <a:gridCol w="990600"/>
                    <a:gridCol w="914400"/>
                    <a:gridCol w="990600"/>
                    <a:gridCol w="1066800"/>
                  </a:tblGrid>
                  <a:tr h="365760">
                    <a:tc gridSpan="2">
                      <a:txBody>
                        <a:bodyPr/>
                        <a:lstStyle/>
                        <a:p>
                          <a:pPr algn="ctr"/>
                          <a:endParaRPr lang="en-US" dirty="0">
                            <a:latin typeface="Times"/>
                            <a:cs typeface="Times"/>
                          </a:endParaRPr>
                        </a:p>
                      </a:txBody>
                      <a:tcPr anchor="ctr"/>
                    </a:tc>
                    <a:tc hMerge="1">
                      <a:txBody>
                        <a:bodyPr/>
                        <a:lstStyle/>
                        <a:p>
                          <a:pPr algn="ctr"/>
                          <a:endParaRPr lang="en-US" dirty="0">
                            <a:latin typeface="Times"/>
                            <a:cs typeface="Times"/>
                          </a:endParaRPr>
                        </a:p>
                      </a:txBody>
                      <a:tcPr anchor="ctr"/>
                    </a:tc>
                    <a:tc>
                      <a:txBody>
                        <a:bodyPr/>
                        <a:lstStyle/>
                        <a:p>
                          <a:endParaRPr lang="en-US"/>
                        </a:p>
                      </a:txBody>
                      <a:tcPr anchor="ctr">
                        <a:blipFill rotWithShape="1">
                          <a:blip r:embed="rId5"/>
                          <a:stretch>
                            <a:fillRect l="-220714" t="-8333" r="-465000" b="-286667"/>
                          </a:stretch>
                        </a:blipFill>
                      </a:tcPr>
                    </a:tc>
                    <a:tc>
                      <a:txBody>
                        <a:bodyPr/>
                        <a:lstStyle/>
                        <a:p>
                          <a:endParaRPr lang="en-US"/>
                        </a:p>
                      </a:txBody>
                      <a:tcPr anchor="ctr">
                        <a:blipFill rotWithShape="1">
                          <a:blip r:embed="rId5"/>
                          <a:stretch>
                            <a:fillRect l="-275460" t="-8333" r="-299387" b="-286667"/>
                          </a:stretch>
                        </a:blipFill>
                      </a:tcPr>
                    </a:tc>
                    <a:tc>
                      <a:txBody>
                        <a:bodyPr/>
                        <a:lstStyle/>
                        <a:p>
                          <a:endParaRPr lang="en-US"/>
                        </a:p>
                      </a:txBody>
                      <a:tcPr anchor="ctr">
                        <a:blipFill rotWithShape="1">
                          <a:blip r:embed="rId5"/>
                          <a:stretch>
                            <a:fillRect l="-408000" t="-8333" r="-225333" b="-286667"/>
                          </a:stretch>
                        </a:blipFill>
                      </a:tcPr>
                    </a:tc>
                    <a:tc>
                      <a:txBody>
                        <a:bodyPr/>
                        <a:lstStyle/>
                        <a:p>
                          <a:endParaRPr lang="en-US"/>
                        </a:p>
                      </a:txBody>
                      <a:tcPr anchor="ctr">
                        <a:blipFill rotWithShape="1">
                          <a:blip r:embed="rId5"/>
                          <a:stretch>
                            <a:fillRect l="-467485" t="-8333" r="-107362" b="-286667"/>
                          </a:stretch>
                        </a:blipFill>
                      </a:tcPr>
                    </a:tc>
                    <a:tc>
                      <a:txBody>
                        <a:bodyPr/>
                        <a:lstStyle/>
                        <a:p>
                          <a:endParaRPr lang="en-US"/>
                        </a:p>
                      </a:txBody>
                      <a:tcPr anchor="ctr">
                        <a:blipFill rotWithShape="1">
                          <a:blip r:embed="rId5"/>
                          <a:stretch>
                            <a:fillRect l="-528571" t="-8333" b="-286667"/>
                          </a:stretch>
                        </a:blipFill>
                      </a:tcPr>
                    </a:tc>
                  </a:tr>
                  <a:tr h="547975">
                    <a:tc rowSpan="2">
                      <a:txBody>
                        <a:bodyPr/>
                        <a:lstStyle/>
                        <a:p>
                          <a:pPr algn="ctr"/>
                          <a:r>
                            <a:rPr lang="en-US" b="1" dirty="0" smtClean="0">
                              <a:latin typeface="Times"/>
                              <a:cs typeface="Times"/>
                            </a:rPr>
                            <a:t>Coarse to</a:t>
                          </a:r>
                          <a:r>
                            <a:rPr lang="en-US" b="1" baseline="0" dirty="0" smtClean="0">
                              <a:latin typeface="Times"/>
                              <a:cs typeface="Times"/>
                            </a:rPr>
                            <a:t> fine</a:t>
                          </a:r>
                          <a:endParaRPr lang="en-US" b="1" dirty="0">
                            <a:latin typeface="Times"/>
                            <a:cs typeface="Times"/>
                          </a:endParaRPr>
                        </a:p>
                      </a:txBody>
                      <a:tcPr anchor="ctr">
                        <a:lnB w="12700" cap="flat" cmpd="sng" algn="ctr">
                          <a:solidFill>
                            <a:scrgbClr r="0" g="0" b="0"/>
                          </a:solidFill>
                          <a:prstDash val="solid"/>
                          <a:round/>
                          <a:headEnd type="none" w="med" len="med"/>
                          <a:tailEnd type="none" w="med" len="med"/>
                        </a:lnB>
                      </a:tcPr>
                    </a:tc>
                    <a:tc>
                      <a:txBody>
                        <a:bodyPr/>
                        <a:lstStyle/>
                        <a:p>
                          <a:pPr algn="ctr"/>
                          <a:r>
                            <a:rPr lang="en-US" sz="1600" dirty="0" smtClean="0">
                              <a:latin typeface="Times"/>
                              <a:cs typeface="Times"/>
                            </a:rPr>
                            <a:t>time </a:t>
                          </a:r>
                          <a:endParaRPr lang="en-US" sz="1600"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0.18s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0.19s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0.23s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0.34s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0.41s</a:t>
                          </a:r>
                          <a:endParaRPr lang="en-US" dirty="0">
                            <a:latin typeface="Times"/>
                            <a:cs typeface="Times"/>
                          </a:endParaRPr>
                        </a:p>
                      </a:txBody>
                      <a:tcPr anchor="ctr">
                        <a:lnB w="6350" cap="flat" cmpd="sng" algn="ctr">
                          <a:solidFill>
                            <a:scrgbClr r="0" g="0" b="0"/>
                          </a:solidFill>
                          <a:prstDash val="solid"/>
                          <a:round/>
                          <a:headEnd type="none" w="med" len="med"/>
                          <a:tailEnd type="none" w="med" len="med"/>
                        </a:lnB>
                      </a:tcPr>
                    </a:tc>
                  </a:tr>
                  <a:tr h="432792">
                    <a:tc vMerge="1">
                      <a:txBody>
                        <a:bodyPr/>
                        <a:lstStyle/>
                        <a:p>
                          <a:endParaRPr lang="en-US" dirty="0"/>
                        </a:p>
                      </a:txBody>
                      <a:tcPr/>
                    </a:tc>
                    <a:tc>
                      <a:txBody>
                        <a:bodyPr/>
                        <a:lstStyle/>
                        <a:p>
                          <a:pPr algn="ctr"/>
                          <a:r>
                            <a:rPr lang="en-US" sz="1600" dirty="0" err="1" smtClean="0">
                              <a:latin typeface="Times"/>
                              <a:cs typeface="Times"/>
                            </a:rPr>
                            <a:t>ang.</a:t>
                          </a:r>
                          <a:r>
                            <a:rPr lang="en-US" sz="1600" dirty="0" smtClean="0">
                              <a:latin typeface="Times"/>
                              <a:cs typeface="Times"/>
                            </a:rPr>
                            <a:t> error</a:t>
                          </a:r>
                          <a:endParaRPr lang="en-US" sz="1600"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7.07</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4.99</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2.56</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1.23</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latin typeface="Times"/>
                              <a:cs typeface="Times"/>
                            </a:rPr>
                            <a:t>0.82</a:t>
                          </a:r>
                          <a:r>
                            <a:rPr lang="en-US" baseline="30000" dirty="0" smtClean="0">
                              <a:latin typeface="Times"/>
                              <a:cs typeface="Times"/>
                            </a:rPr>
                            <a:t>°</a:t>
                          </a:r>
                          <a:endParaRPr lang="en-US" dirty="0">
                            <a:latin typeface="Times"/>
                            <a:cs typeface="Times"/>
                          </a:endParaRPr>
                        </a:p>
                      </a:txBody>
                      <a:tcPr anchor="ct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mc:Fallback>
      </mc:AlternateContent>
      <p:grpSp>
        <p:nvGrpSpPr>
          <p:cNvPr id="9" name="Group 8"/>
          <p:cNvGrpSpPr/>
          <p:nvPr/>
        </p:nvGrpSpPr>
        <p:grpSpPr>
          <a:xfrm>
            <a:off x="2786391" y="1981200"/>
            <a:ext cx="5401901" cy="1057534"/>
            <a:chOff x="2786391" y="1981200"/>
            <a:chExt cx="5401901" cy="1057534"/>
          </a:xfrm>
        </p:grpSpPr>
        <p:pic>
          <p:nvPicPr>
            <p:cNvPr id="1026" name="Picture 2" descr="F:\newCode\demo_multiScale\b_s_1.pn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5000" b="90000" l="10000" r="90000"/>
                      </a14:imgEffect>
                    </a14:imgLayer>
                  </a14:imgProps>
                </a:ext>
                <a:ext uri="{28A0092B-C50C-407E-A947-70E740481C1C}">
                  <a14:useLocalDpi xmlns:a14="http://schemas.microsoft.com/office/drawing/2010/main"/>
                </a:ext>
              </a:extLst>
            </a:blip>
            <a:srcRect/>
            <a:stretch>
              <a:fillRect/>
            </a:stretch>
          </p:blipFill>
          <p:spPr bwMode="auto">
            <a:xfrm>
              <a:off x="2786391" y="1985278"/>
              <a:ext cx="1404609" cy="10534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newCode\demo_multiScale\b_s_2.pn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6905" b="90000" l="10000" r="90000"/>
                      </a14:imgEffect>
                    </a14:imgLayer>
                  </a14:imgProps>
                </a:ext>
                <a:ext uri="{28A0092B-C50C-407E-A947-70E740481C1C}">
                  <a14:useLocalDpi xmlns:a14="http://schemas.microsoft.com/office/drawing/2010/main"/>
                </a:ext>
              </a:extLst>
            </a:blip>
            <a:srcRect/>
            <a:stretch>
              <a:fillRect/>
            </a:stretch>
          </p:blipFill>
          <p:spPr bwMode="auto">
            <a:xfrm>
              <a:off x="3759218" y="1985278"/>
              <a:ext cx="1404609" cy="10534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newCode\demo_multiScale\b_s_3.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5000" b="90000" l="10000" r="90000"/>
                      </a14:imgEffect>
                    </a14:imgLayer>
                  </a14:imgProps>
                </a:ext>
                <a:ext uri="{28A0092B-C50C-407E-A947-70E740481C1C}">
                  <a14:useLocalDpi xmlns:a14="http://schemas.microsoft.com/office/drawing/2010/main"/>
                </a:ext>
              </a:extLst>
            </a:blip>
            <a:srcRect/>
            <a:stretch>
              <a:fillRect/>
            </a:stretch>
          </p:blipFill>
          <p:spPr bwMode="auto">
            <a:xfrm>
              <a:off x="4686300" y="1985278"/>
              <a:ext cx="1404609" cy="105345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newCode\demo_multiScale\b_s_4.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4762" b="90000" l="10000" r="90000"/>
                      </a14:imgEffect>
                    </a14:imgLayer>
                  </a14:imgProps>
                </a:ext>
                <a:ext uri="{28A0092B-C50C-407E-A947-70E740481C1C}">
                  <a14:useLocalDpi xmlns:a14="http://schemas.microsoft.com/office/drawing/2010/main"/>
                </a:ext>
              </a:extLst>
            </a:blip>
            <a:srcRect/>
            <a:stretch>
              <a:fillRect/>
            </a:stretch>
          </p:blipFill>
          <p:spPr bwMode="auto">
            <a:xfrm>
              <a:off x="5643891" y="1981200"/>
              <a:ext cx="1404609" cy="10534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newCode\demo_multiScale\b_s_5.pn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5476" b="90000" l="10000" r="90000"/>
                      </a14:imgEffect>
                    </a14:imgLayer>
                  </a14:imgProps>
                </a:ext>
                <a:ext uri="{28A0092B-C50C-407E-A947-70E740481C1C}">
                  <a14:useLocalDpi xmlns:a14="http://schemas.microsoft.com/office/drawing/2010/main"/>
                </a:ext>
              </a:extLst>
            </a:blip>
            <a:srcRect/>
            <a:stretch>
              <a:fillRect/>
            </a:stretch>
          </p:blipFill>
          <p:spPr bwMode="auto">
            <a:xfrm>
              <a:off x="6615441" y="1981200"/>
              <a:ext cx="1404609" cy="10534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7266" y="2743200"/>
              <a:ext cx="365770" cy="246221"/>
            </a:xfrm>
            <a:prstGeom prst="rect">
              <a:avLst/>
            </a:prstGeom>
            <a:noFill/>
          </p:spPr>
          <p:txBody>
            <a:bodyPr wrap="square" rtlCol="0">
              <a:spAutoFit/>
            </a:bodyPr>
            <a:lstStyle/>
            <a:p>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75</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Box 36"/>
            <p:cNvSpPr txBox="1"/>
            <p:nvPr/>
          </p:nvSpPr>
          <p:spPr>
            <a:xfrm>
              <a:off x="4648250" y="2743198"/>
              <a:ext cx="506052" cy="246221"/>
            </a:xfrm>
            <a:prstGeom prst="rect">
              <a:avLst/>
            </a:prstGeom>
            <a:noFill/>
          </p:spPr>
          <p:txBody>
            <a:bodyPr wrap="square" rtlCol="0">
              <a:spAutoFit/>
            </a:bodyPr>
            <a:lstStyle/>
            <a:p>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250</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TextBox 37"/>
            <p:cNvSpPr txBox="1"/>
            <p:nvPr/>
          </p:nvSpPr>
          <p:spPr>
            <a:xfrm>
              <a:off x="5561944" y="2743197"/>
              <a:ext cx="565747" cy="246221"/>
            </a:xfrm>
            <a:prstGeom prst="rect">
              <a:avLst/>
            </a:prstGeom>
            <a:noFill/>
          </p:spPr>
          <p:txBody>
            <a:bodyPr wrap="square" rtlCol="0">
              <a:spAutoFit/>
            </a:bodyPr>
            <a:lstStyle/>
            <a:p>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1500</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9" name="TextBox 38"/>
            <p:cNvSpPr txBox="1"/>
            <p:nvPr/>
          </p:nvSpPr>
          <p:spPr>
            <a:xfrm>
              <a:off x="6568478" y="2743200"/>
              <a:ext cx="644492" cy="246221"/>
            </a:xfrm>
            <a:prstGeom prst="rect">
              <a:avLst/>
            </a:prstGeom>
            <a:noFill/>
          </p:spPr>
          <p:txBody>
            <a:bodyPr wrap="square" rtlCol="0">
              <a:spAutoFit/>
            </a:bodyPr>
            <a:lstStyle/>
            <a:p>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10000</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p:cNvSpPr txBox="1"/>
            <p:nvPr/>
          </p:nvSpPr>
          <p:spPr>
            <a:xfrm>
              <a:off x="7543800" y="2743200"/>
              <a:ext cx="644492" cy="246221"/>
            </a:xfrm>
            <a:prstGeom prst="rect">
              <a:avLst/>
            </a:prstGeom>
            <a:noFill/>
          </p:spPr>
          <p:txBody>
            <a:bodyPr wrap="square" rtlCol="0">
              <a:spAutoFit/>
            </a:bodyPr>
            <a:lstStyle/>
            <a:p>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20000</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 name="Group 2"/>
          <p:cNvGrpSpPr/>
          <p:nvPr/>
        </p:nvGrpSpPr>
        <p:grpSpPr>
          <a:xfrm>
            <a:off x="2793368" y="4295775"/>
            <a:ext cx="1404609" cy="1053456"/>
            <a:chOff x="2793368" y="4295775"/>
            <a:chExt cx="1404609" cy="1053456"/>
          </a:xfrm>
        </p:grpSpPr>
        <p:pic>
          <p:nvPicPr>
            <p:cNvPr id="31" name="Picture 2" descr="F:\newCode\demo_multiScale\b_s_1.pn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5000" b="90000" l="10000" r="90000"/>
                      </a14:imgEffect>
                    </a14:imgLayer>
                  </a14:imgProps>
                </a:ext>
                <a:ext uri="{28A0092B-C50C-407E-A947-70E740481C1C}">
                  <a14:useLocalDpi xmlns:a14="http://schemas.microsoft.com/office/drawing/2010/main"/>
                </a:ext>
              </a:extLst>
            </a:blip>
            <a:srcRect/>
            <a:stretch>
              <a:fillRect/>
            </a:stretch>
          </p:blipFill>
          <p:spPr bwMode="auto">
            <a:xfrm>
              <a:off x="2793368" y="4295775"/>
              <a:ext cx="1404609" cy="105345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3749030" y="5011579"/>
              <a:ext cx="365770" cy="246221"/>
            </a:xfrm>
            <a:prstGeom prst="rect">
              <a:avLst/>
            </a:prstGeom>
            <a:noFill/>
          </p:spPr>
          <p:txBody>
            <a:bodyPr wrap="square" rtlCol="0">
              <a:spAutoFit/>
            </a:bodyPr>
            <a:lstStyle/>
            <a:p>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75</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Group 3"/>
          <p:cNvGrpSpPr/>
          <p:nvPr/>
        </p:nvGrpSpPr>
        <p:grpSpPr>
          <a:xfrm>
            <a:off x="3689948" y="4299594"/>
            <a:ext cx="1404609" cy="1053456"/>
            <a:chOff x="3689948" y="4299594"/>
            <a:chExt cx="1404609" cy="1053456"/>
          </a:xfrm>
        </p:grpSpPr>
        <p:pic>
          <p:nvPicPr>
            <p:cNvPr id="1031" name="Picture 7" descr="F:\newCode\demo_multiScale\m_s_2.pn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4524" b="90000" l="10000" r="90000"/>
                      </a14:imgEffect>
                    </a14:imgLayer>
                  </a14:imgProps>
                </a:ext>
                <a:ext uri="{28A0092B-C50C-407E-A947-70E740481C1C}">
                  <a14:useLocalDpi xmlns:a14="http://schemas.microsoft.com/office/drawing/2010/main"/>
                </a:ext>
              </a:extLst>
            </a:blip>
            <a:srcRect/>
            <a:stretch>
              <a:fillRect/>
            </a:stretch>
          </p:blipFill>
          <p:spPr bwMode="auto">
            <a:xfrm>
              <a:off x="3689948" y="4299594"/>
              <a:ext cx="1404609" cy="10534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667250" y="5029200"/>
              <a:ext cx="365770" cy="246221"/>
            </a:xfrm>
            <a:prstGeom prst="rect">
              <a:avLst/>
            </a:prstGeom>
            <a:noFill/>
          </p:spPr>
          <p:txBody>
            <a:bodyPr wrap="square" rtlCol="0">
              <a:spAutoFit/>
            </a:bodyPr>
            <a:lstStyle/>
            <a:p>
              <a:pPr algn="ctr"/>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 name="Group 5"/>
          <p:cNvGrpSpPr/>
          <p:nvPr/>
        </p:nvGrpSpPr>
        <p:grpSpPr>
          <a:xfrm>
            <a:off x="4624716" y="4299594"/>
            <a:ext cx="1404609" cy="1053456"/>
            <a:chOff x="4624716" y="4299594"/>
            <a:chExt cx="1404609" cy="1053456"/>
          </a:xfrm>
        </p:grpSpPr>
        <p:pic>
          <p:nvPicPr>
            <p:cNvPr id="1032" name="Picture 8" descr="F:\newCode\demo_multiScale\m_s_3.png"/>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5000" b="90000" l="10000" r="90000"/>
                      </a14:imgEffect>
                    </a14:imgLayer>
                  </a14:imgProps>
                </a:ext>
                <a:ext uri="{28A0092B-C50C-407E-A947-70E740481C1C}">
                  <a14:useLocalDpi xmlns:a14="http://schemas.microsoft.com/office/drawing/2010/main"/>
                </a:ext>
              </a:extLst>
            </a:blip>
            <a:srcRect/>
            <a:stretch>
              <a:fillRect/>
            </a:stretch>
          </p:blipFill>
          <p:spPr bwMode="auto">
            <a:xfrm>
              <a:off x="4624716" y="4299594"/>
              <a:ext cx="1404609" cy="105345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5596880" y="5029200"/>
              <a:ext cx="365770" cy="246221"/>
            </a:xfrm>
            <a:prstGeom prst="rect">
              <a:avLst/>
            </a:prstGeom>
            <a:noFill/>
          </p:spPr>
          <p:txBody>
            <a:bodyPr wrap="square" rtlCol="0">
              <a:spAutoFit/>
            </a:bodyPr>
            <a:lstStyle/>
            <a:p>
              <a:pPr algn="ctr"/>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 name="Group 6"/>
          <p:cNvGrpSpPr/>
          <p:nvPr/>
        </p:nvGrpSpPr>
        <p:grpSpPr>
          <a:xfrm>
            <a:off x="5605791" y="4290727"/>
            <a:ext cx="1404609" cy="1053456"/>
            <a:chOff x="5605791" y="4290727"/>
            <a:chExt cx="1404609" cy="1053456"/>
          </a:xfrm>
        </p:grpSpPr>
        <p:pic>
          <p:nvPicPr>
            <p:cNvPr id="1033" name="Picture 9" descr="F:\newCode\demo_multiScale\m_s_4.png"/>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5714" b="89286" l="10000" r="90000"/>
                      </a14:imgEffect>
                    </a14:imgLayer>
                  </a14:imgProps>
                </a:ext>
                <a:ext uri="{28A0092B-C50C-407E-A947-70E740481C1C}">
                  <a14:useLocalDpi xmlns:a14="http://schemas.microsoft.com/office/drawing/2010/main"/>
                </a:ext>
              </a:extLst>
            </a:blip>
            <a:srcRect/>
            <a:stretch>
              <a:fillRect/>
            </a:stretch>
          </p:blipFill>
          <p:spPr bwMode="auto">
            <a:xfrm>
              <a:off x="5605791" y="4290727"/>
              <a:ext cx="1404609" cy="105345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568430" y="5029200"/>
              <a:ext cx="365770" cy="246221"/>
            </a:xfrm>
            <a:prstGeom prst="rect">
              <a:avLst/>
            </a:prstGeom>
            <a:noFill/>
          </p:spPr>
          <p:txBody>
            <a:bodyPr wrap="square" rtlCol="0">
              <a:spAutoFit/>
            </a:bodyPr>
            <a:lstStyle/>
            <a:p>
              <a:pPr algn="ctr"/>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14</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Group 7"/>
          <p:cNvGrpSpPr/>
          <p:nvPr/>
        </p:nvGrpSpPr>
        <p:grpSpPr>
          <a:xfrm>
            <a:off x="6520191" y="4276725"/>
            <a:ext cx="1404609" cy="1053456"/>
            <a:chOff x="6520191" y="4276725"/>
            <a:chExt cx="1404609" cy="1053456"/>
          </a:xfrm>
        </p:grpSpPr>
        <p:pic>
          <p:nvPicPr>
            <p:cNvPr id="1034" name="Picture 10" descr="F:\newCode\demo_multiScale\m_s_5.png"/>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6190" b="90000" l="10000" r="90000"/>
                      </a14:imgEffect>
                    </a14:imgLayer>
                  </a14:imgProps>
                </a:ext>
                <a:ext uri="{28A0092B-C50C-407E-A947-70E740481C1C}">
                  <a14:useLocalDpi xmlns:a14="http://schemas.microsoft.com/office/drawing/2010/main"/>
                </a:ext>
              </a:extLst>
            </a:blip>
            <a:srcRect/>
            <a:stretch>
              <a:fillRect/>
            </a:stretch>
          </p:blipFill>
          <p:spPr bwMode="auto">
            <a:xfrm>
              <a:off x="6520191" y="4276725"/>
              <a:ext cx="1404609" cy="105345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7486650" y="5029200"/>
              <a:ext cx="365770" cy="246221"/>
            </a:xfrm>
            <a:prstGeom prst="rect">
              <a:avLst/>
            </a:prstGeom>
            <a:noFill/>
          </p:spPr>
          <p:txBody>
            <a:bodyPr wrap="square" rtlCol="0">
              <a:spAutoFit/>
            </a:bodyPr>
            <a:lstStyle/>
            <a:p>
              <a:pPr algn="ctr"/>
              <a:r>
                <a:rPr lang="en-US" sz="1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8</a:t>
              </a:r>
              <a:endPar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28" name="Picture 22" descr="F:\newCode\normal_est\multi_scale_demo\n_normal_cand_12.png"/>
          <p:cNvPicPr>
            <a:picLocks noChangeAspect="1" noChangeArrowheads="1"/>
          </p:cNvPicPr>
          <p:nvPr/>
        </p:nvPicPr>
        <p:blipFill rotWithShape="1">
          <a:blip r:embed="rId24" cstate="screen">
            <a:extLst>
              <a:ext uri="{BEBA8EAE-BF5A-486C-A8C5-ECC9F3942E4B}">
                <a14:imgProps xmlns:a14="http://schemas.microsoft.com/office/drawing/2010/main">
                  <a14:imgLayer r:embed="rId25">
                    <a14:imgEffect>
                      <a14:backgroundRemoval t="4438" b="91321" l="28906" r="79115"/>
                    </a14:imgEffect>
                  </a14:imgLayer>
                </a14:imgProps>
              </a:ext>
              <a:ext uri="{28A0092B-C50C-407E-A947-70E740481C1C}">
                <a14:useLocalDpi xmlns:a14="http://schemas.microsoft.com/office/drawing/2010/main"/>
              </a:ext>
            </a:extLst>
          </a:blip>
          <a:srcRect l="29643" t="6664" r="25603" b="10154"/>
          <a:stretch/>
        </p:blipFill>
        <p:spPr bwMode="auto">
          <a:xfrm>
            <a:off x="7257794" y="669467"/>
            <a:ext cx="1216503" cy="1194001"/>
          </a:xfrm>
          <a:prstGeom prst="rect">
            <a:avLst/>
          </a:prstGeom>
          <a:noFill/>
          <a:extLst>
            <a:ext uri="{909E8E84-426E-40DD-AFC4-6F175D3DCCD1}">
              <a14:hiddenFill xmlns:a14="http://schemas.microsoft.com/office/drawing/2010/main">
                <a:solidFill>
                  <a:srgbClr val="FFFFFF"/>
                </a:solidFill>
              </a14:hiddenFill>
            </a:ext>
          </a:extLst>
        </p:spPr>
      </p:pic>
      <p:sp>
        <p:nvSpPr>
          <p:cNvPr id="10" name="椭圆 9"/>
          <p:cNvSpPr/>
          <p:nvPr/>
        </p:nvSpPr>
        <p:spPr>
          <a:xfrm>
            <a:off x="4038600" y="4765548"/>
            <a:ext cx="185409" cy="13854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椭圆 34"/>
          <p:cNvSpPr/>
          <p:nvPr/>
        </p:nvSpPr>
        <p:spPr>
          <a:xfrm>
            <a:off x="5034461" y="4826860"/>
            <a:ext cx="86495" cy="86025"/>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58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BRDF estimation</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0"/>
            <a:ext cx="1682406" cy="2187222"/>
          </a:xfrm>
          <a:prstGeom prst="rect">
            <a:avLst/>
          </a:prstGeom>
        </p:spPr>
      </p:pic>
      <p:sp>
        <p:nvSpPr>
          <p:cNvPr id="5" name="Oval 4"/>
          <p:cNvSpPr>
            <a:spLocks noChangeAspect="1"/>
          </p:cNvSpPr>
          <p:nvPr/>
        </p:nvSpPr>
        <p:spPr>
          <a:xfrm>
            <a:off x="1143000" y="1617382"/>
            <a:ext cx="156411" cy="15613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5" name="TextBox 64"/>
              <p:cNvSpPr txBox="1"/>
              <p:nvPr/>
            </p:nvSpPr>
            <p:spPr>
              <a:xfrm>
                <a:off x="1895962" y="1453670"/>
                <a:ext cx="6931197" cy="740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chemeClr val="bg1"/>
                              </a:solidFill>
                              <a:latin typeface="Cambria Math" charset="0"/>
                            </a:rPr>
                          </m:ctrlPr>
                        </m:sSubPr>
                        <m:e>
                          <m:acc>
                            <m:accPr>
                              <m:chr m:val="̂"/>
                              <m:ctrlPr>
                                <a:rPr lang="en-US" sz="2400" i="1">
                                  <a:solidFill>
                                    <a:schemeClr val="bg1"/>
                                  </a:solidFill>
                                  <a:latin typeface="Cambria Math" charset="0"/>
                                </a:rPr>
                              </m:ctrlPr>
                            </m:accPr>
                            <m:e>
                              <m:r>
                                <a:rPr lang="en-US" sz="2400" i="1">
                                  <a:solidFill>
                                    <a:schemeClr val="bg1"/>
                                  </a:solidFill>
                                  <a:latin typeface="Cambria Math"/>
                                </a:rPr>
                                <m:t>𝑐</m:t>
                              </m:r>
                            </m:e>
                          </m:acc>
                        </m:e>
                        <m:sub>
                          <m:r>
                            <m:rPr>
                              <m:sty m:val="p"/>
                            </m:rPr>
                            <a:rPr lang="en-US" sz="2400">
                              <a:solidFill>
                                <a:schemeClr val="bg1"/>
                              </a:solidFill>
                              <a:latin typeface="Cambria Math"/>
                            </a:rPr>
                            <m:t>p</m:t>
                          </m:r>
                        </m:sub>
                      </m:sSub>
                      <m:r>
                        <a:rPr lang="en-US" sz="2400" b="0" i="1" smtClean="0">
                          <a:solidFill>
                            <a:schemeClr val="bg1"/>
                          </a:solidFill>
                          <a:latin typeface="Cambria Math"/>
                          <a:ea typeface="Verdana" panose="020B0604030504040204" pitchFamily="34" charset="0"/>
                          <a:cs typeface="Verdana" panose="020B0604030504040204" pitchFamily="34" charset="0"/>
                        </a:rPr>
                        <m:t>=</m:t>
                      </m:r>
                      <m:func>
                        <m:funcPr>
                          <m:ctrlPr>
                            <a:rPr lang="en-US" sz="2400" b="0" i="1" smtClean="0">
                              <a:solidFill>
                                <a:schemeClr val="bg1"/>
                              </a:solidFill>
                              <a:latin typeface="Cambria Math" charset="0"/>
                              <a:ea typeface="Verdana" panose="020B0604030504040204" pitchFamily="34" charset="0"/>
                              <a:cs typeface="Verdana" panose="020B0604030504040204" pitchFamily="34" charset="0"/>
                            </a:rPr>
                          </m:ctrlPr>
                        </m:funcPr>
                        <m:fName>
                          <m:limLow>
                            <m:limLowPr>
                              <m:ctrlPr>
                                <a:rPr lang="en-US" sz="2400" b="0" i="1" smtClean="0">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b="0" i="0" smtClean="0">
                                  <a:solidFill>
                                    <a:schemeClr val="bg1"/>
                                  </a:solidFill>
                                  <a:latin typeface="Cambria Math"/>
                                  <a:ea typeface="Verdana" panose="020B0604030504040204" pitchFamily="34" charset="0"/>
                                  <a:cs typeface="Verdana" panose="020B0604030504040204" pitchFamily="34" charset="0"/>
                                </a:rPr>
                                <m:t>argmin</m:t>
                              </m:r>
                            </m:e>
                            <m:lim>
                              <m:r>
                                <a:rPr lang="en-US" sz="2400" b="0" i="1" smtClean="0">
                                  <a:solidFill>
                                    <a:schemeClr val="bg1"/>
                                  </a:solidFill>
                                  <a:latin typeface="Cambria Math"/>
                                  <a:ea typeface="Verdana" panose="020B0604030504040204" pitchFamily="34" charset="0"/>
                                  <a:cs typeface="Verdana" panose="020B0604030504040204" pitchFamily="34" charset="0"/>
                                </a:rPr>
                                <m:t>𝑐</m:t>
                              </m:r>
                              <m:r>
                                <a:rPr lang="en-US" sz="2400" b="0" i="1" smtClean="0">
                                  <a:solidFill>
                                    <a:schemeClr val="bg1"/>
                                  </a:solidFill>
                                  <a:latin typeface="Cambria Math"/>
                                  <a:ea typeface="Cambria Math"/>
                                  <a:cs typeface="Verdana" panose="020B0604030504040204" pitchFamily="34" charset="0"/>
                                </a:rPr>
                                <m:t>≥</m:t>
                              </m:r>
                              <m:r>
                                <a:rPr lang="en-US" sz="2400" b="0" i="1" smtClean="0">
                                  <a:solidFill>
                                    <a:schemeClr val="bg1"/>
                                  </a:solidFill>
                                  <a:latin typeface="Cambria Math"/>
                                  <a:ea typeface="Verdana" panose="020B0604030504040204" pitchFamily="34" charset="0"/>
                                  <a:cs typeface="Verdana" panose="020B0604030504040204" pitchFamily="34" charset="0"/>
                                </a:rPr>
                                <m:t>0</m:t>
                              </m:r>
                            </m:lim>
                          </m:limLow>
                        </m:fName>
                        <m:e>
                          <m:sSubSup>
                            <m:sSubSupPr>
                              <m:ctrlPr>
                                <a:rPr lang="en-US" sz="2400" b="0" i="1" smtClean="0">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b="0" i="1" smtClean="0">
                                      <a:solidFill>
                                        <a:schemeClr val="bg1"/>
                                      </a:solidFill>
                                      <a:latin typeface="Cambria Math" charset="0"/>
                                      <a:ea typeface="Verdana" panose="020B0604030504040204" pitchFamily="34" charset="0"/>
                                      <a:cs typeface="Verdana" panose="020B0604030504040204" pitchFamily="34" charset="0"/>
                                    </a:rPr>
                                  </m:ctrlPr>
                                </m:dPr>
                                <m:e>
                                  <m:sSub>
                                    <m:sSubPr>
                                      <m:ctrlPr>
                                        <a:rPr lang="en-US" sz="2400" b="0" i="1" smtClean="0">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b="0" i="0" smtClean="0">
                                          <a:solidFill>
                                            <a:schemeClr val="bg1"/>
                                          </a:solidFill>
                                          <a:latin typeface="Cambria Math"/>
                                          <a:ea typeface="Verdana" panose="020B0604030504040204" pitchFamily="34" charset="0"/>
                                          <a:cs typeface="Verdana" panose="020B0604030504040204" pitchFamily="34" charset="0"/>
                                        </a:rPr>
                                        <m:t>I</m:t>
                                      </m:r>
                                    </m:e>
                                    <m:sub>
                                      <m:r>
                                        <m:rPr>
                                          <m:sty m:val="p"/>
                                        </m:rPr>
                                        <a:rPr lang="en-US" sz="2400" b="0" i="0" smtClean="0">
                                          <a:solidFill>
                                            <a:schemeClr val="bg1"/>
                                          </a:solidFill>
                                          <a:latin typeface="Cambria Math"/>
                                          <a:ea typeface="Verdana" panose="020B0604030504040204" pitchFamily="34" charset="0"/>
                                          <a:cs typeface="Verdana" panose="020B0604030504040204" pitchFamily="34" charset="0"/>
                                        </a:rPr>
                                        <m:t>p</m:t>
                                      </m:r>
                                    </m:sub>
                                  </m:sSub>
                                  <m:r>
                                    <a:rPr lang="en-US" sz="2400" b="0" i="1" smtClean="0">
                                      <a:solidFill>
                                        <a:schemeClr val="bg1"/>
                                      </a:solidFill>
                                      <a:latin typeface="Cambria Math"/>
                                      <a:ea typeface="Verdana" panose="020B0604030504040204" pitchFamily="34" charset="0"/>
                                      <a:cs typeface="Verdana" panose="020B0604030504040204" pitchFamily="34" charset="0"/>
                                    </a:rPr>
                                    <m:t>−</m:t>
                                  </m:r>
                                  <m:r>
                                    <m:rPr>
                                      <m:sty m:val="p"/>
                                    </m:rPr>
                                    <a:rPr lang="en-US" sz="2400">
                                      <a:solidFill>
                                        <a:schemeClr val="bg1"/>
                                      </a:solidFill>
                                      <a:latin typeface="Cambria Math"/>
                                    </a:rPr>
                                    <m:t>A</m:t>
                                  </m:r>
                                  <m:r>
                                    <a:rPr lang="en-US" sz="2400">
                                      <a:solidFill>
                                        <a:schemeClr val="bg1"/>
                                      </a:solidFill>
                                      <a:latin typeface="Cambria Math"/>
                                    </a:rPr>
                                    <m:t>(</m:t>
                                  </m:r>
                                  <m:sSub>
                                    <m:sSubPr>
                                      <m:ctrlPr>
                                        <a:rPr lang="en-US" sz="2400" i="1">
                                          <a:solidFill>
                                            <a:schemeClr val="bg1"/>
                                          </a:solidFill>
                                          <a:latin typeface="Cambria Math" charset="0"/>
                                        </a:rPr>
                                      </m:ctrlPr>
                                    </m:sSubPr>
                                    <m:e>
                                      <m:acc>
                                        <m:accPr>
                                          <m:chr m:val="̂"/>
                                          <m:ctrlPr>
                                            <a:rPr lang="en-US" sz="2400" i="1">
                                              <a:solidFill>
                                                <a:schemeClr val="bg1"/>
                                              </a:solidFill>
                                              <a:latin typeface="Cambria Math" charset="0"/>
                                            </a:rPr>
                                          </m:ctrlPr>
                                        </m:accPr>
                                        <m:e>
                                          <m:r>
                                            <a:rPr lang="en-US" sz="2400" i="1">
                                              <a:solidFill>
                                                <a:schemeClr val="bg1"/>
                                              </a:solidFill>
                                              <a:latin typeface="Cambria Math"/>
                                            </a:rPr>
                                            <m:t>𝑛</m:t>
                                          </m:r>
                                        </m:e>
                                      </m:acc>
                                    </m:e>
                                    <m:sub>
                                      <m:r>
                                        <m:rPr>
                                          <m:sty m:val="p"/>
                                        </m:rPr>
                                        <a:rPr lang="en-US" sz="2400">
                                          <a:solidFill>
                                            <a:schemeClr val="bg1"/>
                                          </a:solidFill>
                                          <a:latin typeface="Cambria Math"/>
                                        </a:rPr>
                                        <m:t>p</m:t>
                                      </m:r>
                                    </m:sub>
                                  </m:sSub>
                                  <m:r>
                                    <a:rPr lang="en-US" sz="2400">
                                      <a:solidFill>
                                        <a:schemeClr val="bg1"/>
                                      </a:solidFill>
                                      <a:latin typeface="Cambria Math"/>
                                    </a:rPr>
                                    <m:t>)</m:t>
                                  </m:r>
                                  <m:r>
                                    <a:rPr lang="en-US" sz="2400" i="1">
                                      <a:solidFill>
                                        <a:schemeClr val="bg1"/>
                                      </a:solidFill>
                                      <a:latin typeface="Cambria Math"/>
                                      <a:ea typeface="Cambria Math"/>
                                    </a:rPr>
                                    <m:t>∙</m:t>
                                  </m:r>
                                  <m:r>
                                    <a:rPr lang="en-US" sz="2400" i="1">
                                      <a:solidFill>
                                        <a:schemeClr val="bg1"/>
                                      </a:solidFill>
                                      <a:latin typeface="Cambria Math"/>
                                    </a:rPr>
                                    <m:t>𝐷</m:t>
                                  </m:r>
                                  <m:r>
                                    <a:rPr lang="en-US" sz="2400" b="0" i="1" smtClean="0">
                                      <a:solidFill>
                                        <a:schemeClr val="bg1"/>
                                      </a:solidFill>
                                      <a:latin typeface="Cambria Math"/>
                                      <a:ea typeface="Cambria Math"/>
                                      <a:cs typeface="Verdana" panose="020B0604030504040204" pitchFamily="34" charset="0"/>
                                    </a:rPr>
                                    <m:t>∙</m:t>
                                  </m:r>
                                  <m:r>
                                    <a:rPr lang="en-US" sz="2400" b="0" i="1" smtClean="0">
                                      <a:solidFill>
                                        <a:schemeClr val="bg1"/>
                                      </a:solidFill>
                                      <a:latin typeface="Cambria Math"/>
                                      <a:ea typeface="Verdana" panose="020B0604030504040204" pitchFamily="34" charset="0"/>
                                      <a:cs typeface="Verdana" panose="020B0604030504040204" pitchFamily="34" charset="0"/>
                                    </a:rPr>
                                    <m:t>𝑐</m:t>
                                  </m:r>
                                </m:e>
                              </m:d>
                            </m:e>
                            <m:sub>
                              <m:r>
                                <a:rPr lang="en-US" sz="2400" b="0" i="1" smtClean="0">
                                  <a:solidFill>
                                    <a:schemeClr val="bg1"/>
                                  </a:solidFill>
                                  <a:latin typeface="Cambria Math"/>
                                  <a:ea typeface="Verdana" panose="020B0604030504040204" pitchFamily="34" charset="0"/>
                                  <a:cs typeface="Verdana" panose="020B0604030504040204" pitchFamily="34" charset="0"/>
                                </a:rPr>
                                <m:t>2</m:t>
                              </m:r>
                            </m:sub>
                            <m:sup>
                              <m:r>
                                <a:rPr lang="en-US" sz="2400" b="0" i="1" smtClean="0">
                                  <a:solidFill>
                                    <a:schemeClr val="bg1"/>
                                  </a:solidFill>
                                  <a:latin typeface="Cambria Math"/>
                                  <a:ea typeface="Verdana" panose="020B0604030504040204" pitchFamily="34" charset="0"/>
                                  <a:cs typeface="Verdana" panose="020B0604030504040204" pitchFamily="34" charset="0"/>
                                </a:rPr>
                                <m:t>2</m:t>
                              </m:r>
                            </m:sup>
                          </m:sSubSup>
                          <m:r>
                            <a:rPr lang="en-US" sz="2400" b="0" i="1" smtClean="0">
                              <a:solidFill>
                                <a:schemeClr val="bg1"/>
                              </a:solidFill>
                              <a:latin typeface="Cambria Math"/>
                              <a:ea typeface="Verdana" panose="020B0604030504040204" pitchFamily="34" charset="0"/>
                              <a:cs typeface="Verdana" panose="020B0604030504040204" pitchFamily="34" charset="0"/>
                            </a:rPr>
                            <m:t>+</m:t>
                          </m:r>
                          <m:r>
                            <a:rPr lang="en-US" sz="2400" b="0" i="1" smtClean="0">
                              <a:solidFill>
                                <a:schemeClr val="bg1"/>
                              </a:solidFill>
                              <a:latin typeface="Cambria Math"/>
                              <a:ea typeface="Cambria Math"/>
                              <a:cs typeface="Verdana" panose="020B0604030504040204" pitchFamily="34" charset="0"/>
                            </a:rPr>
                            <m:t>𝜆</m:t>
                          </m:r>
                          <m:sSub>
                            <m:sSubPr>
                              <m:ctrlPr>
                                <a:rPr lang="en-US" sz="2400" b="0" i="1" smtClean="0">
                                  <a:solidFill>
                                    <a:schemeClr val="bg1"/>
                                  </a:solidFill>
                                  <a:latin typeface="Cambria Math" charset="0"/>
                                  <a:ea typeface="Cambria Math"/>
                                  <a:cs typeface="Verdana" panose="020B0604030504040204" pitchFamily="34" charset="0"/>
                                </a:rPr>
                              </m:ctrlPr>
                            </m:sSubPr>
                            <m:e>
                              <m:d>
                                <m:dPr>
                                  <m:begChr m:val="‖"/>
                                  <m:endChr m:val="‖"/>
                                  <m:ctrlPr>
                                    <a:rPr lang="en-US" sz="2400" b="0" i="1" smtClean="0">
                                      <a:solidFill>
                                        <a:schemeClr val="bg1"/>
                                      </a:solidFill>
                                      <a:latin typeface="Cambria Math" charset="0"/>
                                      <a:ea typeface="Cambria Math"/>
                                      <a:cs typeface="Verdana" panose="020B0604030504040204" pitchFamily="34" charset="0"/>
                                    </a:rPr>
                                  </m:ctrlPr>
                                </m:dPr>
                                <m:e>
                                  <m:r>
                                    <a:rPr lang="en-US" sz="2400" b="0" i="1" smtClean="0">
                                      <a:solidFill>
                                        <a:schemeClr val="bg1"/>
                                      </a:solidFill>
                                      <a:latin typeface="Cambria Math"/>
                                      <a:ea typeface="Cambria Math"/>
                                      <a:cs typeface="Verdana" panose="020B0604030504040204" pitchFamily="34" charset="0"/>
                                    </a:rPr>
                                    <m:t>𝑐</m:t>
                                  </m:r>
                                </m:e>
                              </m:d>
                            </m:e>
                            <m:sub>
                              <m:r>
                                <a:rPr lang="en-US" sz="2400" b="0" i="1" smtClean="0">
                                  <a:solidFill>
                                    <a:schemeClr val="bg1"/>
                                  </a:solidFill>
                                  <a:latin typeface="Cambria Math"/>
                                  <a:ea typeface="Cambria Math"/>
                                  <a:cs typeface="Verdana" panose="020B0604030504040204" pitchFamily="34" charset="0"/>
                                </a:rPr>
                                <m:t>1</m:t>
                              </m:r>
                            </m:sub>
                          </m:sSub>
                        </m:e>
                      </m:func>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1895962" y="1453670"/>
                <a:ext cx="6931197" cy="740011"/>
              </a:xfrm>
              <a:prstGeom prst="rect">
                <a:avLst/>
              </a:prstGeom>
              <a:blipFill rotWithShape="1">
                <a:blip r:embed="rId4"/>
                <a:stretch>
                  <a:fillRect/>
                </a:stretch>
              </a:blipFill>
            </p:spPr>
            <p:txBody>
              <a:bodyPr/>
              <a:lstStyle/>
              <a:p>
                <a:r>
                  <a:rPr lang="en-US">
                    <a:noFill/>
                  </a:rPr>
                  <a:t> </a:t>
                </a:r>
              </a:p>
            </p:txBody>
          </p:sp>
        </mc:Fallback>
      </mc:AlternateContent>
      <p:cxnSp>
        <p:nvCxnSpPr>
          <p:cNvPr id="67" name="Straight Arrow Connector 66"/>
          <p:cNvCxnSpPr/>
          <p:nvPr/>
        </p:nvCxnSpPr>
        <p:spPr>
          <a:xfrm>
            <a:off x="2590800" y="2209800"/>
            <a:ext cx="0" cy="1085479"/>
          </a:xfrm>
          <a:prstGeom prst="straightConnector1">
            <a:avLst/>
          </a:prstGeom>
          <a:ln w="1905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3973332" y="3593491"/>
            <a:ext cx="1066800" cy="0"/>
          </a:xfrm>
          <a:prstGeom prst="straightConnector1">
            <a:avLst/>
          </a:prstGeom>
          <a:ln w="1905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1405400" y="1896400"/>
            <a:ext cx="775228" cy="0"/>
          </a:xfrm>
          <a:prstGeom prst="straightConnector1">
            <a:avLst/>
          </a:prstGeom>
          <a:ln w="1905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100" name="Flowchart: Connector 99"/>
          <p:cNvSpPr/>
          <p:nvPr/>
        </p:nvSpPr>
        <p:spPr>
          <a:xfrm>
            <a:off x="5334000" y="3285737"/>
            <a:ext cx="685800" cy="645892"/>
          </a:xfrm>
          <a:prstGeom prst="flowChartConnector">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path path="circle">
              <a:fillToRect l="50000" t="50000" r="50000" b="50000"/>
            </a:path>
            <a:tileRect/>
          </a:gra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1" name="TextBox 100"/>
          <p:cNvSpPr txBox="1"/>
          <p:nvPr/>
        </p:nvSpPr>
        <p:spPr>
          <a:xfrm>
            <a:off x="4191000" y="3943290"/>
            <a:ext cx="3200400"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Estimated BRDF</a:t>
            </a:r>
          </a:p>
        </p:txBody>
      </p:sp>
      <p:pic>
        <p:nvPicPr>
          <p:cNvPr id="102" name="Picture 2" descr="C:\psmImages\matlabCode\sphereNormal.pn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505864" y="1268701"/>
            <a:ext cx="624523" cy="624524"/>
          </a:xfrm>
          <a:prstGeom prst="rect">
            <a:avLst/>
          </a:prstGeom>
          <a:noFill/>
          <a:extLst>
            <a:ext uri="{909E8E84-426E-40DD-AFC4-6F175D3DCCD1}">
              <a14:hiddenFill xmlns:a14="http://schemas.microsoft.com/office/drawing/2010/main">
                <a:solidFill>
                  <a:srgbClr val="FFFFFF"/>
                </a:solidFill>
              </a14:hiddenFill>
            </a:ext>
          </a:extLst>
        </p:spPr>
      </p:pic>
      <p:sp>
        <p:nvSpPr>
          <p:cNvPr id="103" name="Oval 102"/>
          <p:cNvSpPr>
            <a:spLocks noChangeAspect="1"/>
          </p:cNvSpPr>
          <p:nvPr/>
        </p:nvSpPr>
        <p:spPr>
          <a:xfrm>
            <a:off x="1895962" y="1614972"/>
            <a:ext cx="88290" cy="8813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TextBox 14"/>
          <p:cNvSpPr txBox="1"/>
          <p:nvPr/>
        </p:nvSpPr>
        <p:spPr>
          <a:xfrm>
            <a:off x="3015611" y="4648200"/>
            <a:ext cx="2660701" cy="400110"/>
          </a:xfrm>
          <a:prstGeom prst="rect">
            <a:avLst/>
          </a:prstGeom>
          <a:noFill/>
        </p:spPr>
        <p:txBody>
          <a:bodyPr wrap="square" rtlCol="0">
            <a:spAutoFit/>
          </a:bodyPr>
          <a:lstStyle/>
          <a:p>
            <a:pPr algn="ctr"/>
            <a:r>
              <a:rPr lang="en-US"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Per-pixel BRDF</a:t>
            </a:r>
            <a:endParaRPr lang="en-US"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1543964" y="3314700"/>
                <a:ext cx="2286000" cy="494559"/>
              </a:xfrm>
              <a:prstGeom prst="rect">
                <a:avLst/>
              </a:prstGeom>
              <a:ln w="1905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charset="0"/>
                            </a:rPr>
                          </m:ctrlPr>
                        </m:sSubPr>
                        <m:e>
                          <m:r>
                            <a:rPr lang="en-US" sz="2400" i="1">
                              <a:solidFill>
                                <a:schemeClr val="bg1"/>
                              </a:solidFill>
                              <a:latin typeface="Cambria Math"/>
                              <a:ea typeface="Cambria Math"/>
                            </a:rPr>
                            <m:t>𝜌</m:t>
                          </m:r>
                        </m:e>
                        <m:sub>
                          <m:r>
                            <m:rPr>
                              <m:sty m:val="p"/>
                            </m:rPr>
                            <a:rPr lang="en-US" sz="2400">
                              <a:solidFill>
                                <a:schemeClr val="bg1"/>
                              </a:solidFill>
                              <a:latin typeface="Cambria Math"/>
                            </a:rPr>
                            <m:t>p</m:t>
                          </m:r>
                        </m:sub>
                      </m:sSub>
                      <m:r>
                        <a:rPr lang="en-US" sz="2400" b="0" i="1" smtClean="0">
                          <a:solidFill>
                            <a:schemeClr val="bg1"/>
                          </a:solidFill>
                          <a:latin typeface="Cambria Math"/>
                        </a:rPr>
                        <m:t>=</m:t>
                      </m:r>
                      <m:r>
                        <a:rPr lang="en-US" sz="2400" b="0" i="1" smtClean="0">
                          <a:solidFill>
                            <a:schemeClr val="bg1"/>
                          </a:solidFill>
                          <a:latin typeface="Cambria Math"/>
                        </a:rPr>
                        <m:t>𝐷</m:t>
                      </m:r>
                      <m:r>
                        <a:rPr lang="en-US" sz="2400" b="0" i="1" smtClean="0">
                          <a:solidFill>
                            <a:schemeClr val="bg1"/>
                          </a:solidFill>
                          <a:latin typeface="Cambria Math"/>
                          <a:ea typeface="Cambria Math"/>
                        </a:rPr>
                        <m:t>∙</m:t>
                      </m:r>
                      <m:sSub>
                        <m:sSubPr>
                          <m:ctrlPr>
                            <a:rPr lang="en-US" sz="2400" i="1">
                              <a:solidFill>
                                <a:schemeClr val="bg1"/>
                              </a:solidFill>
                              <a:latin typeface="Cambria Math" charset="0"/>
                            </a:rPr>
                          </m:ctrlPr>
                        </m:sSubPr>
                        <m:e>
                          <m:acc>
                            <m:accPr>
                              <m:chr m:val="̂"/>
                              <m:ctrlPr>
                                <a:rPr lang="en-US" sz="2400" i="1">
                                  <a:solidFill>
                                    <a:schemeClr val="bg1"/>
                                  </a:solidFill>
                                  <a:latin typeface="Cambria Math" charset="0"/>
                                </a:rPr>
                              </m:ctrlPr>
                            </m:accPr>
                            <m:e>
                              <m:r>
                                <a:rPr lang="en-US" sz="2400" i="1">
                                  <a:solidFill>
                                    <a:schemeClr val="bg1"/>
                                  </a:solidFill>
                                  <a:latin typeface="Cambria Math"/>
                                </a:rPr>
                                <m:t>𝑐</m:t>
                              </m:r>
                            </m:e>
                          </m:acc>
                        </m:e>
                        <m:sub>
                          <m:r>
                            <m:rPr>
                              <m:sty m:val="p"/>
                            </m:rPr>
                            <a:rPr lang="en-US" sz="2400">
                              <a:solidFill>
                                <a:schemeClr val="bg1"/>
                              </a:solidFill>
                              <a:latin typeface="Cambria Math"/>
                            </a:rPr>
                            <m:t>p</m:t>
                          </m:r>
                        </m:sub>
                      </m:sSub>
                    </m:oMath>
                  </m:oMathPara>
                </a14:m>
                <a:endParaRPr lang="en-US" sz="2400" b="0" i="1" dirty="0" smtClean="0">
                  <a:solidFill>
                    <a:schemeClr val="bg1"/>
                  </a:solidFill>
                  <a:latin typeface="Cambria Math"/>
                  <a:ea typeface="Cambria Math"/>
                </a:endParaRPr>
              </a:p>
            </p:txBody>
          </p:sp>
        </mc:Choice>
        <mc:Fallback xmlns="">
          <p:sp>
            <p:nvSpPr>
              <p:cNvPr id="16" name="Rectangle 15"/>
              <p:cNvSpPr>
                <a:spLocks noRot="1" noChangeAspect="1" noMove="1" noResize="1" noEditPoints="1" noAdjustHandles="1" noChangeArrowheads="1" noChangeShapeType="1" noTextEdit="1"/>
              </p:cNvSpPr>
              <p:nvPr/>
            </p:nvSpPr>
            <p:spPr>
              <a:xfrm>
                <a:off x="1543964" y="3314700"/>
                <a:ext cx="2286000" cy="494559"/>
              </a:xfrm>
              <a:prstGeom prst="rect">
                <a:avLst/>
              </a:prstGeom>
              <a:blipFill rotWithShape="1">
                <a:blip r:embed="rId7"/>
                <a:stretch>
                  <a:fillRect t="-1190" b="-4762"/>
                </a:stretch>
              </a:blipFill>
              <a:ln w="190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712063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24200"/>
            <a:ext cx="8229600" cy="762000"/>
          </a:xfrm>
        </p:spPr>
        <p:txBody>
          <a:bodyPr>
            <a:normAutofit/>
          </a:bodyPr>
          <a:lstStyle/>
          <a:p>
            <a:r>
              <a:rPr lang="en-US" sz="4000" dirty="0" smtClean="0"/>
              <a:t>Evaluation </a:t>
            </a:r>
            <a:r>
              <a:rPr lang="en-US" sz="4000" dirty="0"/>
              <a:t>on </a:t>
            </a:r>
            <a:r>
              <a:rPr lang="en-US" sz="4000" dirty="0" smtClean="0"/>
              <a:t>synthetic data</a:t>
            </a:r>
            <a:endParaRPr lang="en-US" sz="4000" dirty="0"/>
          </a:p>
        </p:txBody>
      </p:sp>
    </p:spTree>
    <p:extLst>
      <p:ext uri="{BB962C8B-B14F-4D97-AF65-F5344CB8AC3E}">
        <p14:creationId xmlns:p14="http://schemas.microsoft.com/office/powerpoint/2010/main" val="3594882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setup</a:t>
            </a:r>
            <a:endParaRPr lang="en-US" dirty="0"/>
          </a:p>
        </p:txBody>
      </p:sp>
      <p:grpSp>
        <p:nvGrpSpPr>
          <p:cNvPr id="10" name="Group 9"/>
          <p:cNvGrpSpPr>
            <a:grpSpLocks/>
          </p:cNvGrpSpPr>
          <p:nvPr/>
        </p:nvGrpSpPr>
        <p:grpSpPr bwMode="auto">
          <a:xfrm>
            <a:off x="8001000" y="3135109"/>
            <a:ext cx="370250" cy="598691"/>
            <a:chOff x="3293" y="1471"/>
            <a:chExt cx="466" cy="813"/>
          </a:xfrm>
        </p:grpSpPr>
        <p:sp>
          <p:nvSpPr>
            <p:cNvPr id="11" name="Rectangle 10"/>
            <p:cNvSpPr>
              <a:spLocks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2" name="Oval 11"/>
            <p:cNvSpPr>
              <a:spLocks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3" name="Rectangle 12"/>
            <p:cNvSpPr>
              <a:spLocks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4" name="Oval 13"/>
            <p:cNvSpPr>
              <a:spLocks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5" name="Freeform 14"/>
            <p:cNvSpPr>
              <a:spLocks/>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endParaRPr lang="en-US"/>
            </a:p>
          </p:txBody>
        </p:sp>
        <p:sp>
          <p:nvSpPr>
            <p:cNvPr id="16" name="Oval 15"/>
            <p:cNvSpPr>
              <a:spLocks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 name="Oval 16"/>
            <p:cNvSpPr>
              <a:spLocks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8" name="Oval 17"/>
            <p:cNvSpPr>
              <a:spLocks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9" name="Rectangle 18"/>
            <p:cNvSpPr>
              <a:spLocks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20" name="Rectangle 19"/>
            <p:cNvSpPr>
              <a:spLocks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21" name="Freeform 20"/>
            <p:cNvSpPr>
              <a:spLocks/>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endParaRPr lang="en-US"/>
            </a:p>
          </p:txBody>
        </p:sp>
        <p:sp>
          <p:nvSpPr>
            <p:cNvPr id="22" name="Freeform 21"/>
            <p:cNvSpPr>
              <a:spLocks/>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endParaRPr lang="en-US"/>
            </a:p>
          </p:txBody>
        </p:sp>
        <p:sp>
          <p:nvSpPr>
            <p:cNvPr id="23" name="Freeform 22"/>
            <p:cNvSpPr>
              <a:spLocks/>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endParaRPr lang="en-US"/>
            </a:p>
          </p:txBody>
        </p:sp>
        <p:sp>
          <p:nvSpPr>
            <p:cNvPr id="24" name="Freeform 23"/>
            <p:cNvSpPr>
              <a:spLocks/>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endParaRPr lang="en-US"/>
            </a:p>
          </p:txBody>
        </p:sp>
      </p:grpSp>
      <p:sp>
        <p:nvSpPr>
          <p:cNvPr id="3" name="TextBox 2"/>
          <p:cNvSpPr txBox="1"/>
          <p:nvPr/>
        </p:nvSpPr>
        <p:spPr>
          <a:xfrm>
            <a:off x="76200" y="1767060"/>
            <a:ext cx="4223688" cy="2031325"/>
          </a:xfrm>
          <a:prstGeom prst="rect">
            <a:avLst/>
          </a:prstGeom>
          <a:noFill/>
        </p:spPr>
        <p:txBody>
          <a:bodyPr wrap="square" rtlCol="0">
            <a:spAutoFit/>
          </a:bodyPr>
          <a:lstStyle/>
          <a:p>
            <a:r>
              <a:rPr lang="en-US"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Assumptions</a:t>
            </a:r>
          </a:p>
          <a:p>
            <a:pPr marL="457200" indent="-457200">
              <a:buAutoNum type="arabicPeriod"/>
            </a:pPr>
            <a:r>
              <a:rPr lang="en-US"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Camera </a:t>
            </a:r>
            <a:r>
              <a:rPr lang="en-US" dirty="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is </a:t>
            </a:r>
            <a:r>
              <a:rPr lang="en-US"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orthographic and view direction is constant</a:t>
            </a:r>
          </a:p>
          <a:p>
            <a:pPr marL="457200" indent="-457200">
              <a:buAutoNum type="arabicPeriod"/>
            </a:pPr>
            <a:r>
              <a:rPr lang="en-US"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Distant lighting with point light source</a:t>
            </a:r>
          </a:p>
          <a:p>
            <a:pPr marL="457200" indent="-457200">
              <a:buAutoNum type="arabicPeriod"/>
            </a:pPr>
            <a:r>
              <a:rPr lang="en-US"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Knowledge of the light calibration</a:t>
            </a:r>
            <a:endParaRPr lang="en-US" dirty="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2546675" y="762000"/>
            <a:ext cx="3886200"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Collect multi images</a:t>
            </a:r>
          </a:p>
        </p:txBody>
      </p:sp>
      <p:grpSp>
        <p:nvGrpSpPr>
          <p:cNvPr id="6" name="Group 5"/>
          <p:cNvGrpSpPr/>
          <p:nvPr/>
        </p:nvGrpSpPr>
        <p:grpSpPr>
          <a:xfrm>
            <a:off x="4950550" y="1651138"/>
            <a:ext cx="2656688" cy="4546622"/>
            <a:chOff x="5947535" y="1512632"/>
            <a:chExt cx="2656688" cy="4546622"/>
          </a:xfrm>
        </p:grpSpPr>
        <p:pic>
          <p:nvPicPr>
            <p:cNvPr id="64"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5947535" y="1512632"/>
              <a:ext cx="589325" cy="682977"/>
            </a:xfrm>
            <a:prstGeom prst="rect">
              <a:avLst/>
            </a:prstGeom>
          </p:spPr>
        </p:pic>
        <p:pic>
          <p:nvPicPr>
            <p:cNvPr id="28" name="Picture 2" descr="E:\psmImages\helmet\helmet_side_left_0143.pn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860" b="100000" l="0" r="100000"/>
                      </a14:imgEffect>
                    </a14:imgLayer>
                  </a14:imgProps>
                </a:ext>
                <a:ext uri="{28A0092B-C50C-407E-A947-70E740481C1C}">
                  <a14:useLocalDpi xmlns:a14="http://schemas.microsoft.com/office/drawing/2010/main"/>
                </a:ext>
              </a:extLst>
            </a:blip>
            <a:srcRect/>
            <a:stretch>
              <a:fillRect/>
            </a:stretch>
          </p:blipFill>
          <p:spPr bwMode="auto">
            <a:xfrm>
              <a:off x="7154413" y="4609444"/>
              <a:ext cx="1449810" cy="14498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863283" y="1651139"/>
            <a:ext cx="2280717" cy="4569776"/>
            <a:chOff x="6863283" y="1651139"/>
            <a:chExt cx="2280717" cy="4569776"/>
          </a:xfrm>
        </p:grpSpPr>
        <p:pic>
          <p:nvPicPr>
            <p:cNvPr id="58"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6863283" y="1651139"/>
              <a:ext cx="589325" cy="682977"/>
            </a:xfrm>
            <a:prstGeom prst="rect">
              <a:avLst/>
            </a:prstGeom>
          </p:spPr>
        </p:pic>
        <p:pic>
          <p:nvPicPr>
            <p:cNvPr id="29" name="Picture 3" descr="E:\psmImages\helmet\helmet_side_left_0166.pn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694190" y="4771105"/>
              <a:ext cx="1449810" cy="14498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538405" y="3907329"/>
            <a:ext cx="1449810" cy="2271381"/>
            <a:chOff x="4519355" y="3917693"/>
            <a:chExt cx="1449810" cy="2271381"/>
          </a:xfrm>
        </p:grpSpPr>
        <p:pic>
          <p:nvPicPr>
            <p:cNvPr id="6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4818597" y="3917693"/>
              <a:ext cx="589325" cy="682977"/>
            </a:xfrm>
            <a:prstGeom prst="rect">
              <a:avLst/>
            </a:prstGeom>
          </p:spPr>
        </p:pic>
        <p:pic>
          <p:nvPicPr>
            <p:cNvPr id="30" name="Picture 4" descr="E:\psmImages\helmet\helmet_side_left_0029.p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98854" l="287" r="100000"/>
                      </a14:imgEffect>
                    </a14:imgLayer>
                  </a14:imgProps>
                </a:ext>
                <a:ext uri="{28A0092B-C50C-407E-A947-70E740481C1C}">
                  <a14:useLocalDpi xmlns:a14="http://schemas.microsoft.com/office/drawing/2010/main"/>
                </a:ext>
              </a:extLst>
            </a:blip>
            <a:srcRect/>
            <a:stretch>
              <a:fillRect/>
            </a:stretch>
          </p:blipFill>
          <p:spPr bwMode="auto">
            <a:xfrm>
              <a:off x="4519355" y="4739264"/>
              <a:ext cx="1449810" cy="144981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E:\psmImages\helmet\helmet_side_left_0166.png"/>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0" b="100000" l="0" r="99707"/>
                    </a14:imgEffect>
                  </a14:imgLayer>
                </a14:imgProps>
              </a:ext>
              <a:ext uri="{28A0092B-C50C-407E-A947-70E740481C1C}">
                <a14:useLocalDpi xmlns:a14="http://schemas.microsoft.com/office/drawing/2010/main"/>
              </a:ext>
            </a:extLst>
          </a:blip>
          <a:srcRect/>
          <a:stretch>
            <a:fillRect/>
          </a:stretch>
        </p:blipFill>
        <p:spPr bwMode="auto">
          <a:xfrm>
            <a:off x="5791200" y="2596209"/>
            <a:ext cx="1594791" cy="15947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99475" y="4095942"/>
            <a:ext cx="1066800" cy="369332"/>
          </a:xfrm>
          <a:prstGeom prst="rect">
            <a:avLst/>
          </a:prstGeom>
          <a:noFill/>
        </p:spPr>
        <p:txBody>
          <a:bodyPr wrap="square" rtlCol="0">
            <a:spAutoFit/>
          </a:bodyPr>
          <a:lstStyle/>
          <a:p>
            <a:pPr algn="ctr"/>
            <a:r>
              <a:rPr lang="en-US"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Target</a:t>
            </a:r>
            <a:endParaRPr lang="en-US" dirty="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823558679"/>
      </p:ext>
    </p:extLst>
  </p:cSld>
  <p:clrMapOvr>
    <a:masterClrMapping/>
  </p:clrMapOvr>
  <mc:AlternateContent xmlns:mc="http://schemas.openxmlformats.org/markup-compatibility/2006" xmlns:p14="http://schemas.microsoft.com/office/powerpoint/2010/main">
    <mc:Choice Requires="p14">
      <p:transition spd="slow" p14:dur="2000" advTm="13412"/>
    </mc:Choice>
    <mc:Fallback xmlns="">
      <p:transition xmlns:p14="http://schemas.microsoft.com/office/powerpoint/2010/main" spd="slow" advTm="134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68" y="0"/>
            <a:ext cx="8229600" cy="762000"/>
          </a:xfrm>
        </p:spPr>
        <p:txBody>
          <a:bodyPr/>
          <a:lstStyle/>
          <a:p>
            <a:r>
              <a:rPr lang="en-US" dirty="0"/>
              <a:t>Normal estimation </a:t>
            </a:r>
            <a:r>
              <a:rPr lang="en-US" dirty="0" smtClean="0"/>
              <a:t>comparison</a:t>
            </a:r>
            <a:endParaRPr lang="en-US" dirty="0"/>
          </a:p>
        </p:txBody>
      </p:sp>
      <p:sp>
        <p:nvSpPr>
          <p:cNvPr id="5" name="TextBox 4"/>
          <p:cNvSpPr txBox="1"/>
          <p:nvPr/>
        </p:nvSpPr>
        <p:spPr>
          <a:xfrm>
            <a:off x="3147304" y="1228725"/>
            <a:ext cx="3124200" cy="461665"/>
          </a:xfrm>
          <a:prstGeom prst="rect">
            <a:avLst/>
          </a:prstGeom>
          <a:noFill/>
        </p:spPr>
        <p:txBody>
          <a:bodyPr wrap="square" rtlCol="0">
            <a:spAutoFit/>
          </a:bodyPr>
          <a:lstStyle/>
          <a:p>
            <a:pPr algn="ctr"/>
            <a:r>
              <a:rPr lang="en-US" sz="2400" dirty="0">
                <a:solidFill>
                  <a:schemeClr val="accent3">
                    <a:lumMod val="20000"/>
                    <a:lumOff val="80000"/>
                  </a:schemeClr>
                </a:solidFill>
                <a:latin typeface="Verdana"/>
                <a:cs typeface="Verdana"/>
              </a:rPr>
              <a:t>Input images</a:t>
            </a:r>
          </a:p>
        </p:txBody>
      </p:sp>
      <p:pic>
        <p:nvPicPr>
          <p:cNvPr id="1042" name="Picture 18" descr="F:\newCode\normal_est\gold_elephant\bunny_16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543" y="1847088"/>
            <a:ext cx="1832005" cy="183200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newCode\normal_est\gold_elephant\bunny_16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0511" y="1847088"/>
            <a:ext cx="1832005" cy="183200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F:\newCode\normal_est\gold_elephant\bunny_169.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50027" y="1847088"/>
            <a:ext cx="1832005" cy="183200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newCode\normal_est\gold_elephant\bunny_3.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38918" y="3813048"/>
            <a:ext cx="1832005" cy="183200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F:\newCode\normal_est\gold_elephant\bunny_14.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52668" y="3813048"/>
            <a:ext cx="1832005" cy="183200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F:\newCode\normal_est\gold_elephant\bunny_39.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9543" y="3813048"/>
            <a:ext cx="1832005" cy="1832005"/>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F:\newCode\normal_est\gold_elephant\bunny_66.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95793" y="3813048"/>
            <a:ext cx="1832005" cy="183200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newCode\normal_est\gold_elephant\bunny_81.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930995" y="1847088"/>
            <a:ext cx="1832005" cy="183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81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7" descr="F:\newCode\normal_est\normal_map\elephant\ls_depth_err.pn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22135" t="9546" r="21874" b="11895"/>
          <a:stretch/>
        </p:blipFill>
        <p:spPr bwMode="auto">
          <a:xfrm>
            <a:off x="5806440" y="3749040"/>
            <a:ext cx="1844311" cy="2587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762000"/>
          </a:xfrm>
        </p:spPr>
        <p:txBody>
          <a:bodyPr>
            <a:normAutofit/>
          </a:bodyPr>
          <a:lstStyle/>
          <a:p>
            <a:r>
              <a:rPr lang="en-US" sz="3000" dirty="0" smtClean="0"/>
              <a:t>Comparison: </a:t>
            </a:r>
            <a:r>
              <a:rPr lang="en-US" sz="3000" dirty="0" err="1" smtClean="0"/>
              <a:t>Lambertian</a:t>
            </a:r>
            <a:r>
              <a:rPr lang="en-US" sz="3000" dirty="0" smtClean="0"/>
              <a:t> Photometric Stereo</a:t>
            </a:r>
            <a:endParaRPr lang="en-US" sz="3000" dirty="0"/>
          </a:p>
        </p:txBody>
      </p:sp>
      <p:sp>
        <p:nvSpPr>
          <p:cNvPr id="10" name="TextBox 9"/>
          <p:cNvSpPr txBox="1"/>
          <p:nvPr/>
        </p:nvSpPr>
        <p:spPr>
          <a:xfrm>
            <a:off x="5834691" y="1219200"/>
            <a:ext cx="1081975"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11.5 </a:t>
            </a:r>
            <a:r>
              <a:rPr lang="en-US" sz="3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p:cNvSpPr txBox="1"/>
          <p:nvPr/>
        </p:nvSpPr>
        <p:spPr>
          <a:xfrm>
            <a:off x="5671601" y="3810000"/>
            <a:ext cx="1300699"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21.2mm</a:t>
            </a:r>
            <a:endPar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14508" y="4076640"/>
            <a:ext cx="277092" cy="156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714508" y="1619310"/>
            <a:ext cx="283768" cy="164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136392" y="685800"/>
            <a:ext cx="2333832" cy="400110"/>
          </a:xfrm>
          <a:prstGeom prst="rect">
            <a:avLst/>
          </a:prstGeom>
          <a:noFill/>
        </p:spPr>
        <p:txBody>
          <a:bodyPr wrap="square" rtlCol="0">
            <a:spAutoFit/>
          </a:bodyPr>
          <a:lstStyle/>
          <a:p>
            <a:pPr algn="ctr"/>
            <a:r>
              <a:rPr lang="en-US" sz="2000" dirty="0" err="1">
                <a:solidFill>
                  <a:schemeClr val="accent3">
                    <a:lumMod val="20000"/>
                    <a:lumOff val="80000"/>
                  </a:schemeClr>
                </a:solidFill>
                <a:latin typeface="Verdana"/>
                <a:cs typeface="Verdana"/>
              </a:rPr>
              <a:t>Lambertian</a:t>
            </a:r>
            <a:r>
              <a:rPr lang="en-US" sz="2000" dirty="0">
                <a:solidFill>
                  <a:schemeClr val="accent3">
                    <a:lumMod val="20000"/>
                    <a:lumOff val="80000"/>
                  </a:schemeClr>
                </a:solidFill>
                <a:latin typeface="Verdana"/>
                <a:cs typeface="Verdana"/>
              </a:rPr>
              <a:t> PS</a:t>
            </a:r>
          </a:p>
        </p:txBody>
      </p:sp>
      <p:sp>
        <p:nvSpPr>
          <p:cNvPr id="15" name="TextBox 14"/>
          <p:cNvSpPr txBox="1"/>
          <p:nvPr/>
        </p:nvSpPr>
        <p:spPr>
          <a:xfrm>
            <a:off x="561729" y="689189"/>
            <a:ext cx="2114714"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a:cs typeface="Verdana"/>
              </a:rPr>
              <a:t>Ground truth</a:t>
            </a:r>
          </a:p>
        </p:txBody>
      </p:sp>
      <p:pic>
        <p:nvPicPr>
          <p:cNvPr id="16" name="Picture 2" descr="F:\newCode\normal_est\normal_map\elephant\gt_normals.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1" b="100000" l="0" r="99219"/>
                    </a14:imgEffect>
                  </a14:imgLayer>
                </a14:imgProps>
              </a:ext>
              <a:ext uri="{28A0092B-C50C-407E-A947-70E740481C1C}">
                <a14:useLocalDpi xmlns:a14="http://schemas.microsoft.com/office/drawing/2010/main"/>
              </a:ext>
            </a:extLst>
          </a:blip>
          <a:srcRect/>
          <a:stretch>
            <a:fillRect/>
          </a:stretch>
        </p:blipFill>
        <p:spPr bwMode="auto">
          <a:xfrm>
            <a:off x="118872"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F:\newCode\normal_est\normal_map\elephant\gt_surf.pn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6905" b="94286" l="19821" r="75179"/>
                    </a14:imgEffect>
                  </a14:imgLayer>
                </a14:imgProps>
              </a:ext>
              <a:ext uri="{28A0092B-C50C-407E-A947-70E740481C1C}">
                <a14:useLocalDpi xmlns:a14="http://schemas.microsoft.com/office/drawing/2010/main"/>
              </a:ext>
            </a:extLst>
          </a:blip>
          <a:srcRect l="28868" t="8143" r="25953" b="10905"/>
          <a:stretch/>
        </p:blipFill>
        <p:spPr bwMode="auto">
          <a:xfrm>
            <a:off x="387477" y="3746474"/>
            <a:ext cx="1925593" cy="25877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newCode\normal_est\normal_map\elephant\ls_normals.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219" l="0" r="100000"/>
                    </a14:imgEffect>
                  </a14:imgLayer>
                </a14:imgProps>
              </a:ext>
              <a:ext uri="{28A0092B-C50C-407E-A947-70E740481C1C}">
                <a14:useLocalDpi xmlns:a14="http://schemas.microsoft.com/office/drawing/2010/main"/>
              </a:ext>
            </a:extLst>
          </a:blip>
          <a:srcRect/>
          <a:stretch>
            <a:fillRect/>
          </a:stretch>
        </p:blipFill>
        <p:spPr bwMode="auto">
          <a:xfrm>
            <a:off x="2825496"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F:\newCode\normal_est\normal_map\elephant\ls_surf.png"/>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6429" b="91667" l="22143" r="74643"/>
                    </a14:imgEffect>
                  </a14:imgLayer>
                </a14:imgProps>
              </a:ext>
              <a:ext uri="{28A0092B-C50C-407E-A947-70E740481C1C}">
                <a14:useLocalDpi xmlns:a14="http://schemas.microsoft.com/office/drawing/2010/main"/>
              </a:ext>
            </a:extLst>
          </a:blip>
          <a:srcRect l="29598" t="7824" r="26524" b="10747"/>
          <a:stretch/>
        </p:blipFill>
        <p:spPr bwMode="auto">
          <a:xfrm>
            <a:off x="3099816" y="3749040"/>
            <a:ext cx="1859247" cy="25877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F:\newCode\normal_est\normal_map\elephant\ls_err.png"/>
          <p:cNvPicPr>
            <a:picLocks noChangeArrowheads="1"/>
          </p:cNvPicPr>
          <p:nvPr/>
        </p:nvPicPr>
        <p:blipFill rotWithShape="1">
          <a:blip r:embed="rId15" cstate="screen">
            <a:extLst>
              <a:ext uri="{BEBA8EAE-BF5A-486C-A8C5-ECC9F3942E4B}">
                <a14:imgProps xmlns:a14="http://schemas.microsoft.com/office/drawing/2010/main">
                  <a14:imgLayer r:embed="rId16">
                    <a14:imgEffect>
                      <a14:backgroundRemoval t="8480" b="83333" l="25000" r="83810"/>
                    </a14:imgEffect>
                  </a14:imgLayer>
                </a14:imgProps>
              </a:ext>
              <a:ext uri="{28A0092B-C50C-407E-A947-70E740481C1C}">
                <a14:useLocalDpi xmlns:a14="http://schemas.microsoft.com/office/drawing/2010/main"/>
              </a:ext>
            </a:extLst>
          </a:blip>
          <a:srcRect l="19527" t="8772" r="19524" b="16666"/>
          <a:stretch/>
        </p:blipFill>
        <p:spPr bwMode="auto">
          <a:xfrm>
            <a:off x="5532120"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psmImages\matlabCode\sphereNormal.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29783" y="1028820"/>
            <a:ext cx="988867" cy="9888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rot="16200000">
            <a:off x="4338523" y="2329013"/>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Angular error</a:t>
            </a:r>
            <a:endParaRPr lang="en-US" sz="2000" dirty="0">
              <a:solidFill>
                <a:schemeClr val="accent3">
                  <a:lumMod val="20000"/>
                  <a:lumOff val="80000"/>
                </a:schemeClr>
              </a:solidFill>
              <a:latin typeface="Verdana"/>
              <a:cs typeface="Verdana"/>
            </a:endParaRPr>
          </a:p>
        </p:txBody>
      </p:sp>
      <p:sp>
        <p:nvSpPr>
          <p:cNvPr id="22" name="TextBox 21"/>
          <p:cNvSpPr txBox="1"/>
          <p:nvPr/>
        </p:nvSpPr>
        <p:spPr>
          <a:xfrm rot="16200000">
            <a:off x="-911560" y="4983170"/>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Surface</a:t>
            </a:r>
            <a:endParaRPr lang="en-US" sz="2000" dirty="0">
              <a:solidFill>
                <a:schemeClr val="accent3">
                  <a:lumMod val="20000"/>
                  <a:lumOff val="80000"/>
                </a:schemeClr>
              </a:solidFill>
              <a:latin typeface="Verdana"/>
              <a:cs typeface="Verdana"/>
            </a:endParaRPr>
          </a:p>
        </p:txBody>
      </p:sp>
      <p:sp>
        <p:nvSpPr>
          <p:cNvPr id="24" name="TextBox 23"/>
          <p:cNvSpPr txBox="1"/>
          <p:nvPr/>
        </p:nvSpPr>
        <p:spPr>
          <a:xfrm rot="16200000">
            <a:off x="-914400" y="2331720"/>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Normal Map</a:t>
            </a:r>
            <a:endParaRPr lang="en-US" sz="2000" dirty="0">
              <a:solidFill>
                <a:schemeClr val="accent3">
                  <a:lumMod val="20000"/>
                  <a:lumOff val="80000"/>
                </a:schemeClr>
              </a:solidFill>
              <a:latin typeface="Verdana"/>
              <a:cs typeface="Verdana"/>
            </a:endParaRPr>
          </a:p>
        </p:txBody>
      </p:sp>
      <p:sp>
        <p:nvSpPr>
          <p:cNvPr id="25" name="TextBox 24"/>
          <p:cNvSpPr txBox="1"/>
          <p:nvPr/>
        </p:nvSpPr>
        <p:spPr>
          <a:xfrm rot="16200000">
            <a:off x="4343400" y="4815246"/>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Relative Error</a:t>
            </a:r>
            <a:endParaRPr lang="en-US" sz="2000" dirty="0">
              <a:solidFill>
                <a:schemeClr val="accent3">
                  <a:lumMod val="20000"/>
                  <a:lumOff val="80000"/>
                </a:schemeClr>
              </a:solidFill>
              <a:latin typeface="Verdana"/>
              <a:cs typeface="Verdana"/>
            </a:endParaRPr>
          </a:p>
        </p:txBody>
      </p:sp>
    </p:spTree>
    <p:extLst>
      <p:ext uri="{BB962C8B-B14F-4D97-AF65-F5344CB8AC3E}">
        <p14:creationId xmlns:p14="http://schemas.microsoft.com/office/powerpoint/2010/main" val="3749004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9" descr="F:\newCode\normal_est\normal_map\elephant\ex_depth_err.pn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21365" t="9769" r="20909" b="10370"/>
          <a:stretch/>
        </p:blipFill>
        <p:spPr bwMode="auto">
          <a:xfrm>
            <a:off x="5806440" y="3749040"/>
            <a:ext cx="1870496"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F:\newCode\normal_est\normal_map\elephant\ex_err.pn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9942" b="83626" l="20238" r="80952"/>
                    </a14:imgEffect>
                  </a14:imgLayer>
                </a14:imgProps>
              </a:ext>
              <a:ext uri="{28A0092B-C50C-407E-A947-70E740481C1C}">
                <a14:useLocalDpi xmlns:a14="http://schemas.microsoft.com/office/drawing/2010/main"/>
              </a:ext>
            </a:extLst>
          </a:blip>
          <a:srcRect l="19524" t="8918" r="19524" b="16374"/>
          <a:stretch/>
        </p:blipFill>
        <p:spPr bwMode="auto">
          <a:xfrm>
            <a:off x="5532120" y="1069848"/>
            <a:ext cx="2592816" cy="2587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9144001" cy="762000"/>
          </a:xfrm>
        </p:spPr>
        <p:txBody>
          <a:bodyPr>
            <a:noAutofit/>
          </a:bodyPr>
          <a:lstStyle/>
          <a:p>
            <a:r>
              <a:rPr lang="en-US" sz="3000" dirty="0"/>
              <a:t>Comparison: </a:t>
            </a:r>
            <a:r>
              <a:rPr lang="en-US" sz="3000" dirty="0" smtClean="0"/>
              <a:t>Reference based </a:t>
            </a:r>
            <a:r>
              <a:rPr lang="en-US" sz="3000" dirty="0"/>
              <a:t>method</a:t>
            </a:r>
          </a:p>
        </p:txBody>
      </p:sp>
      <p:sp>
        <p:nvSpPr>
          <p:cNvPr id="10" name="TextBox 9"/>
          <p:cNvSpPr txBox="1"/>
          <p:nvPr/>
        </p:nvSpPr>
        <p:spPr>
          <a:xfrm>
            <a:off x="5834691" y="1219200"/>
            <a:ext cx="1081975"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3.29 </a:t>
            </a:r>
            <a:r>
              <a:rPr lang="en-US" sz="3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p:cNvSpPr txBox="1"/>
          <p:nvPr/>
        </p:nvSpPr>
        <p:spPr>
          <a:xfrm>
            <a:off x="5496306" y="3813048"/>
            <a:ext cx="1456944"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1.83mm</a:t>
            </a:r>
            <a:endPar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714232" y="4078224"/>
            <a:ext cx="277092" cy="156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714232" y="1618488"/>
            <a:ext cx="283768" cy="164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2822067" y="685800"/>
            <a:ext cx="2911039" cy="400110"/>
          </a:xfrm>
          <a:prstGeom prst="rect">
            <a:avLst/>
          </a:prstGeom>
          <a:noFill/>
        </p:spPr>
        <p:txBody>
          <a:bodyPr wrap="square" rtlCol="0">
            <a:spAutoFit/>
          </a:bodyPr>
          <a:lstStyle/>
          <a:p>
            <a:pPr algn="ctr"/>
            <a:r>
              <a:rPr lang="en-US" sz="2000" dirty="0" err="1">
                <a:solidFill>
                  <a:schemeClr val="accent3">
                    <a:lumMod val="20000"/>
                    <a:lumOff val="80000"/>
                  </a:schemeClr>
                </a:solidFill>
                <a:latin typeface="Verdana"/>
                <a:cs typeface="Verdana"/>
              </a:rPr>
              <a:t>Alldrin</a:t>
            </a:r>
            <a:r>
              <a:rPr lang="en-US" sz="2000" dirty="0">
                <a:solidFill>
                  <a:schemeClr val="accent3">
                    <a:lumMod val="20000"/>
                    <a:lumOff val="80000"/>
                  </a:schemeClr>
                </a:solidFill>
                <a:latin typeface="Verdana"/>
                <a:cs typeface="Verdana"/>
              </a:rPr>
              <a:t> et al. 2008 </a:t>
            </a:r>
          </a:p>
        </p:txBody>
      </p:sp>
      <p:sp>
        <p:nvSpPr>
          <p:cNvPr id="3" name="Rectangle 2"/>
          <p:cNvSpPr/>
          <p:nvPr/>
        </p:nvSpPr>
        <p:spPr>
          <a:xfrm>
            <a:off x="-1" y="6302199"/>
            <a:ext cx="6477001" cy="461665"/>
          </a:xfrm>
          <a:prstGeom prst="rect">
            <a:avLst/>
          </a:prstGeom>
        </p:spPr>
        <p:txBody>
          <a:bodyPr wrap="square">
            <a:spAutoFit/>
          </a:bodyPr>
          <a:lstStyle/>
          <a:p>
            <a:pPr algn="just"/>
            <a:r>
              <a:rPr lang="en-US" sz="1200" dirty="0">
                <a:solidFill>
                  <a:srgbClr val="EBF1DE"/>
                </a:solidFill>
                <a:latin typeface="Verdana"/>
                <a:cs typeface="Verdana"/>
              </a:rPr>
              <a:t>N. </a:t>
            </a:r>
            <a:r>
              <a:rPr lang="en-US" sz="1200" dirty="0" err="1">
                <a:solidFill>
                  <a:srgbClr val="EBF1DE"/>
                </a:solidFill>
                <a:latin typeface="Verdana"/>
                <a:cs typeface="Verdana"/>
              </a:rPr>
              <a:t>Alldrin</a:t>
            </a:r>
            <a:r>
              <a:rPr lang="en-US" sz="1200" dirty="0">
                <a:solidFill>
                  <a:srgbClr val="EBF1DE"/>
                </a:solidFill>
                <a:latin typeface="Verdana"/>
                <a:cs typeface="Verdana"/>
              </a:rPr>
              <a:t>, T. </a:t>
            </a:r>
            <a:r>
              <a:rPr lang="en-US" sz="1200" dirty="0" err="1">
                <a:solidFill>
                  <a:srgbClr val="EBF1DE"/>
                </a:solidFill>
                <a:latin typeface="Verdana"/>
                <a:cs typeface="Verdana"/>
              </a:rPr>
              <a:t>Zickler</a:t>
            </a:r>
            <a:r>
              <a:rPr lang="en-US" sz="1200" dirty="0">
                <a:solidFill>
                  <a:srgbClr val="EBF1DE"/>
                </a:solidFill>
                <a:latin typeface="Verdana"/>
                <a:cs typeface="Verdana"/>
              </a:rPr>
              <a:t>, and D. </a:t>
            </a:r>
            <a:r>
              <a:rPr lang="en-US" sz="1200" dirty="0" err="1">
                <a:solidFill>
                  <a:srgbClr val="EBF1DE"/>
                </a:solidFill>
                <a:latin typeface="Verdana"/>
                <a:cs typeface="Verdana"/>
              </a:rPr>
              <a:t>Kriegman</a:t>
            </a:r>
            <a:r>
              <a:rPr lang="en-US" sz="1200" dirty="0" smtClean="0">
                <a:solidFill>
                  <a:srgbClr val="EBF1DE"/>
                </a:solidFill>
                <a:latin typeface="Verdana"/>
                <a:cs typeface="Verdana"/>
              </a:rPr>
              <a:t>. Photometric stereo with </a:t>
            </a:r>
            <a:r>
              <a:rPr lang="en-US" sz="1200" dirty="0">
                <a:solidFill>
                  <a:srgbClr val="EBF1DE"/>
                </a:solidFill>
                <a:latin typeface="Verdana"/>
                <a:cs typeface="Verdana"/>
              </a:rPr>
              <a:t>non-parametric and spatially-varying reflectance. </a:t>
            </a:r>
            <a:r>
              <a:rPr lang="en-US" sz="1200" dirty="0" smtClean="0">
                <a:solidFill>
                  <a:srgbClr val="EBF1DE"/>
                </a:solidFill>
                <a:latin typeface="Verdana"/>
                <a:cs typeface="Verdana"/>
              </a:rPr>
              <a:t>In CVPR</a:t>
            </a:r>
            <a:r>
              <a:rPr lang="en-US" sz="1200" dirty="0">
                <a:solidFill>
                  <a:srgbClr val="EBF1DE"/>
                </a:solidFill>
                <a:latin typeface="Verdana"/>
                <a:cs typeface="Verdana"/>
              </a:rPr>
              <a:t>, 2008</a:t>
            </a:r>
          </a:p>
        </p:txBody>
      </p:sp>
      <p:sp>
        <p:nvSpPr>
          <p:cNvPr id="19" name="TextBox 18"/>
          <p:cNvSpPr txBox="1"/>
          <p:nvPr/>
        </p:nvSpPr>
        <p:spPr>
          <a:xfrm>
            <a:off x="561729" y="689189"/>
            <a:ext cx="2114714"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a:cs typeface="Verdana"/>
              </a:rPr>
              <a:t>Ground truth</a:t>
            </a:r>
          </a:p>
        </p:txBody>
      </p:sp>
      <p:pic>
        <p:nvPicPr>
          <p:cNvPr id="20" name="Picture 2" descr="F:\newCode\normal_est\normal_map\elephant\gt_normal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91" b="100000" l="0" r="99219"/>
                    </a14:imgEffect>
                  </a14:imgLayer>
                </a14:imgProps>
              </a:ext>
              <a:ext uri="{28A0092B-C50C-407E-A947-70E740481C1C}">
                <a14:useLocalDpi xmlns:a14="http://schemas.microsoft.com/office/drawing/2010/main"/>
              </a:ext>
            </a:extLst>
          </a:blip>
          <a:srcRect/>
          <a:stretch>
            <a:fillRect/>
          </a:stretch>
        </p:blipFill>
        <p:spPr bwMode="auto">
          <a:xfrm>
            <a:off x="118872"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F:\newCode\normal_est\normal_map\elephant\gt_surf.png"/>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6905" b="94286" l="19821" r="75179"/>
                    </a14:imgEffect>
                  </a14:imgLayer>
                </a14:imgProps>
              </a:ext>
              <a:ext uri="{28A0092B-C50C-407E-A947-70E740481C1C}">
                <a14:useLocalDpi xmlns:a14="http://schemas.microsoft.com/office/drawing/2010/main"/>
              </a:ext>
            </a:extLst>
          </a:blip>
          <a:srcRect l="28868" t="8143" r="25953" b="10905"/>
          <a:stretch/>
        </p:blipFill>
        <p:spPr bwMode="auto">
          <a:xfrm>
            <a:off x="387477" y="3746474"/>
            <a:ext cx="1925593"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newCode\normal_est\normal_map\elephant\ex_normals.pn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91" b="99609" l="9766" r="89844"/>
                    </a14:imgEffect>
                  </a14:imgLayer>
                </a14:imgProps>
              </a:ext>
              <a:ext uri="{28A0092B-C50C-407E-A947-70E740481C1C}">
                <a14:useLocalDpi xmlns:a14="http://schemas.microsoft.com/office/drawing/2010/main"/>
              </a:ext>
            </a:extLst>
          </a:blip>
          <a:srcRect/>
          <a:stretch>
            <a:fillRect/>
          </a:stretch>
        </p:blipFill>
        <p:spPr bwMode="auto">
          <a:xfrm>
            <a:off x="2825496"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F:\newCode\normal_est\normal_map\elephant\ex_surf.png"/>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backgroundRemoval t="7381" b="89286" l="29286" r="74821"/>
                    </a14:imgEffect>
                  </a14:imgLayer>
                </a14:imgProps>
              </a:ext>
              <a:ext uri="{28A0092B-C50C-407E-A947-70E740481C1C}">
                <a14:useLocalDpi xmlns:a14="http://schemas.microsoft.com/office/drawing/2010/main"/>
              </a:ext>
            </a:extLst>
          </a:blip>
          <a:srcRect l="29543" t="7638" r="26410" b="11171"/>
          <a:stretch/>
        </p:blipFill>
        <p:spPr bwMode="auto">
          <a:xfrm>
            <a:off x="3099816" y="3749040"/>
            <a:ext cx="1871866"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psmImages\matlabCode\sphereNormal.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29783" y="1028820"/>
            <a:ext cx="988867" cy="9888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rot="16200000">
            <a:off x="4338523" y="2329013"/>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Angular error</a:t>
            </a:r>
            <a:endParaRPr lang="en-US" sz="2000" dirty="0">
              <a:solidFill>
                <a:schemeClr val="accent3">
                  <a:lumMod val="20000"/>
                  <a:lumOff val="80000"/>
                </a:schemeClr>
              </a:solidFill>
              <a:latin typeface="Verdana"/>
              <a:cs typeface="Verdana"/>
            </a:endParaRPr>
          </a:p>
        </p:txBody>
      </p:sp>
      <p:sp>
        <p:nvSpPr>
          <p:cNvPr id="21" name="TextBox 20"/>
          <p:cNvSpPr txBox="1"/>
          <p:nvPr/>
        </p:nvSpPr>
        <p:spPr>
          <a:xfrm rot="16200000">
            <a:off x="-911560" y="4983170"/>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Surface</a:t>
            </a:r>
            <a:endParaRPr lang="en-US" sz="2000" dirty="0">
              <a:solidFill>
                <a:schemeClr val="accent3">
                  <a:lumMod val="20000"/>
                  <a:lumOff val="80000"/>
                </a:schemeClr>
              </a:solidFill>
              <a:latin typeface="Verdana"/>
              <a:cs typeface="Verdana"/>
            </a:endParaRPr>
          </a:p>
        </p:txBody>
      </p:sp>
      <p:sp>
        <p:nvSpPr>
          <p:cNvPr id="23" name="TextBox 22"/>
          <p:cNvSpPr txBox="1"/>
          <p:nvPr/>
        </p:nvSpPr>
        <p:spPr>
          <a:xfrm rot="16200000">
            <a:off x="-914400" y="2331720"/>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Normal Map</a:t>
            </a:r>
            <a:endParaRPr lang="en-US" sz="2000" dirty="0">
              <a:solidFill>
                <a:schemeClr val="accent3">
                  <a:lumMod val="20000"/>
                  <a:lumOff val="80000"/>
                </a:schemeClr>
              </a:solidFill>
              <a:latin typeface="Verdana"/>
              <a:cs typeface="Verdana"/>
            </a:endParaRPr>
          </a:p>
        </p:txBody>
      </p:sp>
      <p:sp>
        <p:nvSpPr>
          <p:cNvPr id="24" name="TextBox 23"/>
          <p:cNvSpPr txBox="1"/>
          <p:nvPr/>
        </p:nvSpPr>
        <p:spPr>
          <a:xfrm rot="16200000">
            <a:off x="4343400" y="4815246"/>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Relative Error</a:t>
            </a:r>
            <a:endParaRPr lang="en-US" sz="2000" dirty="0">
              <a:solidFill>
                <a:schemeClr val="accent3">
                  <a:lumMod val="20000"/>
                  <a:lumOff val="80000"/>
                </a:schemeClr>
              </a:solidFill>
              <a:latin typeface="Verdana"/>
              <a:cs typeface="Verdana"/>
            </a:endParaRPr>
          </a:p>
        </p:txBody>
      </p:sp>
    </p:spTree>
    <p:extLst>
      <p:ext uri="{BB962C8B-B14F-4D97-AF65-F5344CB8AC3E}">
        <p14:creationId xmlns:p14="http://schemas.microsoft.com/office/powerpoint/2010/main" val="1370870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6" descr="F:\newCode\normal_est\normal_map\elephant\ms_depth_err.pn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19531" t="9549" r="20563" b="8247"/>
          <a:stretch/>
        </p:blipFill>
        <p:spPr bwMode="auto">
          <a:xfrm>
            <a:off x="5806440" y="3749040"/>
            <a:ext cx="1885786" cy="2587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000" dirty="0"/>
              <a:t>Comparison: </a:t>
            </a:r>
            <a:r>
              <a:rPr lang="en-US" sz="3000" dirty="0" smtClean="0"/>
              <a:t>the proposed method</a:t>
            </a:r>
            <a:endParaRPr lang="en-US" sz="3000" dirty="0"/>
          </a:p>
        </p:txBody>
      </p:sp>
      <p:sp>
        <p:nvSpPr>
          <p:cNvPr id="10" name="TextBox 9"/>
          <p:cNvSpPr txBox="1"/>
          <p:nvPr/>
        </p:nvSpPr>
        <p:spPr>
          <a:xfrm>
            <a:off x="5833872" y="1216152"/>
            <a:ext cx="1081975"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0.61 </a:t>
            </a:r>
            <a:r>
              <a:rPr lang="en-US" sz="3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p:cNvSpPr txBox="1"/>
          <p:nvPr/>
        </p:nvSpPr>
        <p:spPr>
          <a:xfrm>
            <a:off x="5601080" y="3813048"/>
            <a:ext cx="1380745"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0.27mm</a:t>
            </a:r>
            <a:endPar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14508" y="4078224"/>
            <a:ext cx="277092" cy="156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714508" y="1618488"/>
            <a:ext cx="283768" cy="164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3184962" y="685800"/>
            <a:ext cx="2197688"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a:cs typeface="Verdana"/>
              </a:rPr>
              <a:t>Proposed</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p:cNvSpPr txBox="1"/>
          <p:nvPr/>
        </p:nvSpPr>
        <p:spPr>
          <a:xfrm>
            <a:off x="561729" y="689189"/>
            <a:ext cx="2114714"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a:cs typeface="Verdana"/>
              </a:rPr>
              <a:t>Ground truth</a:t>
            </a:r>
          </a:p>
        </p:txBody>
      </p:sp>
      <p:pic>
        <p:nvPicPr>
          <p:cNvPr id="23" name="Picture 2" descr="F:\newCode\normal_est\normal_map\elephant\gt_normals.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1" b="100000" l="0" r="99219"/>
                    </a14:imgEffect>
                  </a14:imgLayer>
                </a14:imgProps>
              </a:ext>
              <a:ext uri="{28A0092B-C50C-407E-A947-70E740481C1C}">
                <a14:useLocalDpi xmlns:a14="http://schemas.microsoft.com/office/drawing/2010/main"/>
              </a:ext>
            </a:extLst>
          </a:blip>
          <a:srcRect/>
          <a:stretch>
            <a:fillRect/>
          </a:stretch>
        </p:blipFill>
        <p:spPr bwMode="auto">
          <a:xfrm>
            <a:off x="118872"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F:\newCode\normal_est\normal_map\elephant\gt_surf.pn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6905" b="94286" l="19821" r="75179"/>
                    </a14:imgEffect>
                  </a14:imgLayer>
                </a14:imgProps>
              </a:ext>
              <a:ext uri="{28A0092B-C50C-407E-A947-70E740481C1C}">
                <a14:useLocalDpi xmlns:a14="http://schemas.microsoft.com/office/drawing/2010/main"/>
              </a:ext>
            </a:extLst>
          </a:blip>
          <a:srcRect l="28868" t="8143" r="25953" b="10905"/>
          <a:stretch/>
        </p:blipFill>
        <p:spPr bwMode="auto">
          <a:xfrm>
            <a:off x="387477" y="3746474"/>
            <a:ext cx="1925593" cy="25877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F:\newCode\normal_est\normal_map\elephant\ms_normals.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9766" r="89844"/>
                    </a14:imgEffect>
                  </a14:imgLayer>
                </a14:imgProps>
              </a:ext>
              <a:ext uri="{28A0092B-C50C-407E-A947-70E740481C1C}">
                <a14:useLocalDpi xmlns:a14="http://schemas.microsoft.com/office/drawing/2010/main"/>
              </a:ext>
            </a:extLst>
          </a:blip>
          <a:srcRect/>
          <a:stretch>
            <a:fillRect/>
          </a:stretch>
        </p:blipFill>
        <p:spPr bwMode="auto">
          <a:xfrm>
            <a:off x="2825496"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F:\newCode\normal_est\normal_map\elephant\ms_surf.png"/>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7381" b="90000" l="28929" r="75000"/>
                    </a14:imgEffect>
                  </a14:imgLayer>
                </a14:imgProps>
              </a:ext>
              <a:ext uri="{28A0092B-C50C-407E-A947-70E740481C1C}">
                <a14:useLocalDpi xmlns:a14="http://schemas.microsoft.com/office/drawing/2010/main"/>
              </a:ext>
            </a:extLst>
          </a:blip>
          <a:srcRect l="29822" t="7715" r="25714" b="11172"/>
          <a:stretch/>
        </p:blipFill>
        <p:spPr bwMode="auto">
          <a:xfrm>
            <a:off x="3099816" y="3749040"/>
            <a:ext cx="1891365"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F:\newCode\normal_est\normal_map\elephant\ms_err.png"/>
          <p:cNvPicPr>
            <a:picLocks noChangeArrowheads="1"/>
          </p:cNvPicPr>
          <p:nvPr/>
        </p:nvPicPr>
        <p:blipFill rotWithShape="1">
          <a:blip r:embed="rId15" cstate="screen">
            <a:extLst>
              <a:ext uri="{BEBA8EAE-BF5A-486C-A8C5-ECC9F3942E4B}">
                <a14:imgProps xmlns:a14="http://schemas.microsoft.com/office/drawing/2010/main">
                  <a14:imgLayer r:embed="rId16">
                    <a14:imgEffect>
                      <a14:backgroundRemoval t="8772" b="83041" l="25000" r="77619"/>
                    </a14:imgEffect>
                  </a14:imgLayer>
                </a14:imgProps>
              </a:ext>
              <a:ext uri="{28A0092B-C50C-407E-A947-70E740481C1C}">
                <a14:useLocalDpi xmlns:a14="http://schemas.microsoft.com/office/drawing/2010/main"/>
              </a:ext>
            </a:extLst>
          </a:blip>
          <a:srcRect l="19599" t="8772" r="19372" b="16520"/>
          <a:stretch/>
        </p:blipFill>
        <p:spPr bwMode="auto">
          <a:xfrm>
            <a:off x="5532120"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psmImages\matlabCode\sphereNormal.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29783" y="1028820"/>
            <a:ext cx="988867" cy="9888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16200000">
            <a:off x="4338523" y="2329013"/>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Angular error</a:t>
            </a:r>
            <a:endParaRPr lang="en-US" sz="2000" dirty="0">
              <a:solidFill>
                <a:schemeClr val="accent3">
                  <a:lumMod val="20000"/>
                  <a:lumOff val="80000"/>
                </a:schemeClr>
              </a:solidFill>
              <a:latin typeface="Verdana"/>
              <a:cs typeface="Verdana"/>
            </a:endParaRPr>
          </a:p>
        </p:txBody>
      </p:sp>
      <p:sp>
        <p:nvSpPr>
          <p:cNvPr id="17" name="TextBox 16"/>
          <p:cNvSpPr txBox="1"/>
          <p:nvPr/>
        </p:nvSpPr>
        <p:spPr>
          <a:xfrm rot="16200000">
            <a:off x="-911560" y="4983170"/>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Surface</a:t>
            </a:r>
            <a:endParaRPr lang="en-US" sz="2000" dirty="0">
              <a:solidFill>
                <a:schemeClr val="accent3">
                  <a:lumMod val="20000"/>
                  <a:lumOff val="80000"/>
                </a:schemeClr>
              </a:solidFill>
              <a:latin typeface="Verdana"/>
              <a:cs typeface="Verdana"/>
            </a:endParaRPr>
          </a:p>
        </p:txBody>
      </p:sp>
      <p:sp>
        <p:nvSpPr>
          <p:cNvPr id="18" name="TextBox 17"/>
          <p:cNvSpPr txBox="1"/>
          <p:nvPr/>
        </p:nvSpPr>
        <p:spPr>
          <a:xfrm rot="16200000">
            <a:off x="-914400" y="2331720"/>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Normal Map</a:t>
            </a:r>
            <a:endParaRPr lang="en-US" sz="2000" dirty="0">
              <a:solidFill>
                <a:schemeClr val="accent3">
                  <a:lumMod val="20000"/>
                  <a:lumOff val="80000"/>
                </a:schemeClr>
              </a:solidFill>
              <a:latin typeface="Verdana"/>
              <a:cs typeface="Verdana"/>
            </a:endParaRPr>
          </a:p>
        </p:txBody>
      </p:sp>
      <p:sp>
        <p:nvSpPr>
          <p:cNvPr id="19" name="TextBox 18"/>
          <p:cNvSpPr txBox="1"/>
          <p:nvPr/>
        </p:nvSpPr>
        <p:spPr>
          <a:xfrm rot="16200000">
            <a:off x="4343400" y="4815246"/>
            <a:ext cx="2333832"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Verdana"/>
                <a:cs typeface="Verdana"/>
              </a:rPr>
              <a:t>Relative Error</a:t>
            </a:r>
            <a:endParaRPr lang="en-US" sz="2000" dirty="0">
              <a:solidFill>
                <a:schemeClr val="accent3">
                  <a:lumMod val="20000"/>
                  <a:lumOff val="80000"/>
                </a:schemeClr>
              </a:solidFill>
              <a:latin typeface="Verdana"/>
              <a:cs typeface="Verdana"/>
            </a:endParaRPr>
          </a:p>
        </p:txBody>
      </p:sp>
    </p:spTree>
    <p:extLst>
      <p:ext uri="{BB962C8B-B14F-4D97-AF65-F5344CB8AC3E}">
        <p14:creationId xmlns:p14="http://schemas.microsoft.com/office/powerpoint/2010/main" val="3177064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200400"/>
            <a:ext cx="82296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rgbClr val="FF9900"/>
                </a:solidFill>
                <a:latin typeface="Verdana"/>
                <a:ea typeface="+mj-ea"/>
                <a:cs typeface="Verdana"/>
              </a:defRPr>
            </a:lvl1pPr>
          </a:lstStyle>
          <a:p>
            <a:r>
              <a:rPr lang="en-US" sz="4000" dirty="0" smtClean="0"/>
              <a:t>Evaluation on Real data</a:t>
            </a:r>
            <a:endParaRPr lang="en-US" sz="4000" dirty="0"/>
          </a:p>
        </p:txBody>
      </p:sp>
    </p:spTree>
    <p:extLst>
      <p:ext uri="{BB962C8B-B14F-4D97-AF65-F5344CB8AC3E}">
        <p14:creationId xmlns:p14="http://schemas.microsoft.com/office/powerpoint/2010/main" val="1478810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dirty="0"/>
              <a:t>Estimation</a:t>
            </a:r>
          </a:p>
        </p:txBody>
      </p:sp>
      <p:grpSp>
        <p:nvGrpSpPr>
          <p:cNvPr id="4" name="Group 3"/>
          <p:cNvGrpSpPr>
            <a:grpSpLocks noChangeAspect="1"/>
          </p:cNvGrpSpPr>
          <p:nvPr/>
        </p:nvGrpSpPr>
        <p:grpSpPr>
          <a:xfrm>
            <a:off x="465891" y="914400"/>
            <a:ext cx="3244223" cy="3561746"/>
            <a:chOff x="342444" y="1009299"/>
            <a:chExt cx="2008551" cy="2205135"/>
          </a:xfrm>
        </p:grpSpPr>
        <p:pic>
          <p:nvPicPr>
            <p:cNvPr id="5" name="Picture 7" descr="C:\psmImages\helmet\normalized\helmet_side_left_0047.png"/>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2115" y="1009299"/>
              <a:ext cx="1006238" cy="1098072"/>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pic>
          <p:nvPicPr>
            <p:cNvPr id="6" name="Picture 9" descr="C:\psmImages\helmet\normalized\helmet_side_left_0249.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44757" y="2107572"/>
              <a:ext cx="1006238" cy="1106862"/>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pic>
          <p:nvPicPr>
            <p:cNvPr id="7" name="Picture 10" descr="C:\psmImages\helmet\normalized\helmet_side_left_0199.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960" y="2107248"/>
              <a:ext cx="1006238" cy="1106862"/>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pic>
          <p:nvPicPr>
            <p:cNvPr id="8" name="Picture 11" descr="C:\psmImages\helmet\normalized\helmet_side_left_0032.png"/>
            <p:cNvPicPr preferRelativeResize="0">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2444" y="1011469"/>
              <a:ext cx="996275" cy="1095903"/>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grpSp>
      <p:pic>
        <p:nvPicPr>
          <p:cNvPr id="9" name="Picture 14" descr="C:\psmImages\helmet\demo_normal.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05400" y="914400"/>
            <a:ext cx="3377761" cy="33777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4572000"/>
            <a:ext cx="2229096" cy="461665"/>
          </a:xfrm>
          <a:prstGeom prst="rect">
            <a:avLst/>
          </a:prstGeom>
          <a:noFill/>
        </p:spPr>
        <p:txBody>
          <a:bodyPr wrap="none" rtlCol="0">
            <a:spAutoFit/>
          </a:bodyPr>
          <a:lstStyle/>
          <a:p>
            <a:r>
              <a:rPr lang="en-US" sz="2400" dirty="0" smtClean="0">
                <a:solidFill>
                  <a:schemeClr val="accent3">
                    <a:lumMod val="20000"/>
                    <a:lumOff val="80000"/>
                  </a:schemeClr>
                </a:solidFill>
                <a:latin typeface="Verdana"/>
                <a:cs typeface="Verdana"/>
              </a:rPr>
              <a:t>Input images</a:t>
            </a:r>
            <a:endParaRPr lang="en-US" sz="2400" dirty="0">
              <a:solidFill>
                <a:schemeClr val="accent3">
                  <a:lumMod val="20000"/>
                  <a:lumOff val="80000"/>
                </a:schemeClr>
              </a:solidFill>
              <a:latin typeface="Verdana"/>
              <a:cs typeface="Verdana"/>
            </a:endParaRPr>
          </a:p>
        </p:txBody>
      </p:sp>
      <p:sp>
        <p:nvSpPr>
          <p:cNvPr id="11" name="TextBox 10"/>
          <p:cNvSpPr txBox="1"/>
          <p:nvPr/>
        </p:nvSpPr>
        <p:spPr>
          <a:xfrm>
            <a:off x="4191000" y="4267200"/>
            <a:ext cx="4953000" cy="461665"/>
          </a:xfrm>
          <a:prstGeom prst="rect">
            <a:avLst/>
          </a:prstGeom>
          <a:noFill/>
        </p:spPr>
        <p:txBody>
          <a:bodyPr wrap="square" rtlCol="0">
            <a:spAutoFit/>
          </a:bodyPr>
          <a:lstStyle/>
          <a:p>
            <a:pPr algn="ctr"/>
            <a:r>
              <a:rPr lang="en-US" sz="2400" dirty="0" smtClean="0">
                <a:solidFill>
                  <a:schemeClr val="accent3">
                    <a:lumMod val="20000"/>
                    <a:lumOff val="80000"/>
                  </a:schemeClr>
                </a:solidFill>
                <a:latin typeface="Verdana"/>
                <a:cs typeface="Verdana"/>
              </a:rPr>
              <a:t>Estimated surface </a:t>
            </a:r>
            <a:r>
              <a:rPr lang="en-US" sz="2400" dirty="0" err="1" smtClean="0">
                <a:solidFill>
                  <a:schemeClr val="accent3">
                    <a:lumMod val="20000"/>
                    <a:lumOff val="80000"/>
                  </a:schemeClr>
                </a:solidFill>
                <a:latin typeface="Verdana"/>
                <a:cs typeface="Verdana"/>
              </a:rPr>
              <a:t>normals</a:t>
            </a:r>
            <a:endParaRPr lang="en-US" sz="2400" dirty="0">
              <a:solidFill>
                <a:schemeClr val="accent3">
                  <a:lumMod val="20000"/>
                  <a:lumOff val="80000"/>
                </a:schemeClr>
              </a:solidFill>
              <a:latin typeface="Verdana"/>
              <a:cs typeface="Verdana"/>
            </a:endParaRPr>
          </a:p>
        </p:txBody>
      </p:sp>
      <p:pic>
        <p:nvPicPr>
          <p:cNvPr id="12" name="Picture 14" descr="C:\psmImages\helmet\demo_normal.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580908" y="5302890"/>
            <a:ext cx="1486892" cy="1508640"/>
          </a:xfrm>
          <a:prstGeom prst="rect">
            <a:avLst/>
          </a:prstGeom>
          <a:noFill/>
          <a:ln w="76200" cmpd="sng">
            <a:solidFill>
              <a:srgbClr val="FF0000"/>
            </a:solidFill>
          </a:ln>
          <a:extLst>
            <a:ext uri="{909E8E84-426E-40DD-AFC4-6F175D3DCCD1}">
              <a14:hiddenFill xmlns:a14="http://schemas.microsoft.com/office/drawing/2010/main">
                <a:solidFill>
                  <a:srgbClr val="FFFFFF"/>
                </a:solidFill>
              </a14:hiddenFill>
            </a:ext>
          </a:extLst>
        </p:spPr>
      </p:pic>
      <p:pic>
        <p:nvPicPr>
          <p:cNvPr id="13" name="Picture 12" descr="C:\psmImages\helmet\demo_normal.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062218" y="5313991"/>
            <a:ext cx="1358918" cy="1493150"/>
          </a:xfrm>
          <a:prstGeom prst="rect">
            <a:avLst/>
          </a:prstGeom>
          <a:noFill/>
          <a:ln w="76200" cmpd="sng">
            <a:solidFill>
              <a:srgbClr val="00B050"/>
            </a:solidFill>
          </a:ln>
          <a:extLst>
            <a:ext uri="{909E8E84-426E-40DD-AFC4-6F175D3DCCD1}">
              <a14:hiddenFill xmlns:a14="http://schemas.microsoft.com/office/drawing/2010/main">
                <a:solidFill>
                  <a:srgbClr val="FFFFFF"/>
                </a:solidFill>
              </a14:hiddenFill>
            </a:ext>
          </a:extLst>
        </p:spPr>
      </p:pic>
      <p:pic>
        <p:nvPicPr>
          <p:cNvPr id="14" name="Picture 13" descr="C:\psmImages\helmet\demo_normal.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840976" y="5126998"/>
            <a:ext cx="2069895" cy="1676400"/>
          </a:xfrm>
          <a:prstGeom prst="rect">
            <a:avLst/>
          </a:prstGeom>
          <a:noFill/>
          <a:ln w="76200" cmpd="sng">
            <a:solidFill>
              <a:schemeClr val="accent6"/>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6072229" y="2023600"/>
            <a:ext cx="310109" cy="25628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391400" y="2288676"/>
            <a:ext cx="310109" cy="281917"/>
          </a:xfrm>
          <a:prstGeom prst="rect">
            <a:avLst/>
          </a:prstGeom>
          <a:noFill/>
          <a:ln w="57150"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130037" y="3312872"/>
            <a:ext cx="572502" cy="415636"/>
          </a:xfrm>
          <a:prstGeom prst="rect">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descr="C:\psmImages\matlabCode\sphereNormal.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73824" y="5084618"/>
            <a:ext cx="1316182" cy="131618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0" y="6202289"/>
            <a:ext cx="1847935" cy="646331"/>
          </a:xfrm>
          <a:prstGeom prst="rect">
            <a:avLst/>
          </a:prstGeom>
          <a:noFill/>
        </p:spPr>
        <p:txBody>
          <a:bodyPr wrap="square" rtlCol="0">
            <a:spAutoFit/>
          </a:bodyPr>
          <a:lstStyle/>
          <a:p>
            <a:pPr algn="ctr"/>
            <a:r>
              <a:rPr lang="en-US" dirty="0" smtClean="0">
                <a:solidFill>
                  <a:schemeClr val="accent3">
                    <a:lumMod val="20000"/>
                    <a:lumOff val="80000"/>
                  </a:schemeClr>
                </a:solidFill>
                <a:latin typeface="Verdana"/>
                <a:cs typeface="Verdana"/>
              </a:rPr>
              <a:t>Color code for </a:t>
            </a:r>
            <a:r>
              <a:rPr lang="en-US" dirty="0" err="1" smtClean="0">
                <a:solidFill>
                  <a:schemeClr val="accent3">
                    <a:lumMod val="20000"/>
                    <a:lumOff val="80000"/>
                  </a:schemeClr>
                </a:solidFill>
                <a:latin typeface="Verdana"/>
                <a:cs typeface="Verdana"/>
              </a:rPr>
              <a:t>normals</a:t>
            </a:r>
            <a:endParaRPr lang="en-US" dirty="0">
              <a:solidFill>
                <a:schemeClr val="accent3">
                  <a:lumMod val="20000"/>
                  <a:lumOff val="80000"/>
                </a:schemeClr>
              </a:solidFill>
              <a:latin typeface="Verdana"/>
              <a:cs typeface="Verdana"/>
            </a:endParaRPr>
          </a:p>
        </p:txBody>
      </p:sp>
    </p:spTree>
    <p:extLst>
      <p:ext uri="{BB962C8B-B14F-4D97-AF65-F5344CB8AC3E}">
        <p14:creationId xmlns:p14="http://schemas.microsoft.com/office/powerpoint/2010/main" val="2701704536"/>
      </p:ext>
    </p:extLst>
  </p:cSld>
  <p:clrMapOvr>
    <a:masterClrMapping/>
  </p:clrMapOvr>
  <mc:AlternateContent xmlns:mc="http://schemas.openxmlformats.org/markup-compatibility/2006" xmlns:p14="http://schemas.microsoft.com/office/powerpoint/2010/main">
    <mc:Choice Requires="p14">
      <p:transition spd="slow" p14:dur="2000" advTm="9231"/>
    </mc:Choice>
    <mc:Fallback xmlns="">
      <p:transition xmlns:p14="http://schemas.microsoft.com/office/powerpoint/2010/main" spd="slow" advTm="923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Helmet</a:t>
            </a:r>
            <a:endParaRPr lang="en-US" dirty="0"/>
          </a:p>
        </p:txBody>
      </p:sp>
      <p:pic>
        <p:nvPicPr>
          <p:cNvPr id="5" name="rec_comp_helmet_lamShadi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59" r="4302" b="14882"/>
          <a:stretch/>
        </p:blipFill>
        <p:spPr>
          <a:xfrm>
            <a:off x="361512" y="1014414"/>
            <a:ext cx="8516679" cy="4110480"/>
          </a:xfrm>
          <a:prstGeom prst="rect">
            <a:avLst/>
          </a:prstGeom>
          <a:noFill/>
          <a:ln>
            <a:noFill/>
          </a:ln>
        </p:spPr>
      </p:pic>
      <p:sp>
        <p:nvSpPr>
          <p:cNvPr id="6" name="Rectangle 5"/>
          <p:cNvSpPr/>
          <p:nvPr/>
        </p:nvSpPr>
        <p:spPr>
          <a:xfrm>
            <a:off x="6004288" y="4876800"/>
            <a:ext cx="2443298" cy="369332"/>
          </a:xfrm>
          <a:prstGeom prst="rect">
            <a:avLst/>
          </a:prstGeom>
        </p:spPr>
        <p:txBody>
          <a:bodyPr wrap="none">
            <a:spAutoFit/>
          </a:bodyPr>
          <a:lstStyle/>
          <a:p>
            <a:r>
              <a:rPr lang="en-US" dirty="0" err="1" smtClean="0">
                <a:solidFill>
                  <a:srgbClr val="EBF1DE"/>
                </a:solidFill>
                <a:latin typeface="Verdana"/>
                <a:cs typeface="Verdana"/>
              </a:rPr>
              <a:t>Lambertian</a:t>
            </a:r>
            <a:r>
              <a:rPr lang="en-US" dirty="0" smtClean="0">
                <a:solidFill>
                  <a:srgbClr val="EBF1DE"/>
                </a:solidFill>
                <a:latin typeface="Verdana"/>
                <a:cs typeface="Verdana"/>
              </a:rPr>
              <a:t> Shaded</a:t>
            </a:r>
            <a:endParaRPr lang="en-US" dirty="0">
              <a:solidFill>
                <a:srgbClr val="EBF1DE"/>
              </a:solidFill>
              <a:latin typeface="Verdana"/>
              <a:cs typeface="Verdana"/>
            </a:endParaRPr>
          </a:p>
        </p:txBody>
      </p:sp>
      <p:sp>
        <p:nvSpPr>
          <p:cNvPr id="7" name="Rectangle 6"/>
          <p:cNvSpPr/>
          <p:nvPr/>
        </p:nvSpPr>
        <p:spPr>
          <a:xfrm>
            <a:off x="1811191" y="4879975"/>
            <a:ext cx="1285095" cy="369332"/>
          </a:xfrm>
          <a:prstGeom prst="rect">
            <a:avLst/>
          </a:prstGeom>
        </p:spPr>
        <p:txBody>
          <a:bodyPr wrap="none">
            <a:spAutoFit/>
          </a:bodyPr>
          <a:lstStyle/>
          <a:p>
            <a:r>
              <a:rPr lang="en-US" dirty="0">
                <a:solidFill>
                  <a:srgbClr val="EBF1DE"/>
                </a:solidFill>
                <a:latin typeface="Verdana"/>
                <a:cs typeface="Verdana"/>
              </a:rPr>
              <a:t>Rendered</a:t>
            </a:r>
          </a:p>
        </p:txBody>
      </p:sp>
    </p:spTree>
    <p:extLst>
      <p:ext uri="{BB962C8B-B14F-4D97-AF65-F5344CB8AC3E}">
        <p14:creationId xmlns:p14="http://schemas.microsoft.com/office/powerpoint/2010/main" val="4101149770"/>
      </p:ext>
    </p:extLst>
  </p:cSld>
  <p:clrMapOvr>
    <a:masterClrMapping/>
  </p:clrMapOvr>
  <mc:AlternateContent xmlns:mc="http://schemas.openxmlformats.org/markup-compatibility/2006" xmlns:p14="http://schemas.microsoft.com/office/powerpoint/2010/main">
    <mc:Choice Requires="p14">
      <p:transition spd="slow" p14:dur="2000" advTm="13205"/>
    </mc:Choice>
    <mc:Fallback xmlns="">
      <p:transition spd="slow" advTm="132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1359" objId="5"/>
        <p14:stopEvt time="10144"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Helmet</a:t>
            </a:r>
          </a:p>
        </p:txBody>
      </p:sp>
      <p:pic>
        <p:nvPicPr>
          <p:cNvPr id="5" name="rec_rotate_helme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a:blip>
          <a:srcRect b="9325"/>
          <a:stretch/>
        </p:blipFill>
        <p:spPr>
          <a:xfrm>
            <a:off x="0" y="1028700"/>
            <a:ext cx="9144000" cy="4352925"/>
          </a:xfrm>
          <a:prstGeom prst="rect">
            <a:avLst/>
          </a:prstGeom>
        </p:spPr>
      </p:pic>
    </p:spTree>
    <p:extLst>
      <p:ext uri="{BB962C8B-B14F-4D97-AF65-F5344CB8AC3E}">
        <p14:creationId xmlns:p14="http://schemas.microsoft.com/office/powerpoint/2010/main" val="1840605089"/>
      </p:ext>
    </p:extLst>
  </p:cSld>
  <p:clrMapOvr>
    <a:masterClrMapping/>
  </p:clrMapOvr>
  <mc:AlternateContent xmlns:mc="http://schemas.openxmlformats.org/markup-compatibility/2006" xmlns:p14="http://schemas.microsoft.com/office/powerpoint/2010/main">
    <mc:Choice Requires="p14">
      <p:transition spd="slow" p14:dur="2000" advTm="32530"/>
    </mc:Choice>
    <mc:Fallback xmlns="">
      <p:transition xmlns:p14="http://schemas.microsoft.com/office/powerpoint/2010/main" spd="slow" advTm="325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1322" objId="4"/>
        <p14:stopEvt time="31431"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dirty="0" smtClean="0"/>
          </a:p>
          <a:p>
            <a:r>
              <a:rPr lang="en-US" dirty="0" smtClean="0"/>
              <a:t>Photometric stereo with a dictionary of BRDF</a:t>
            </a:r>
          </a:p>
          <a:p>
            <a:endParaRPr lang="en-US" dirty="0" smtClean="0"/>
          </a:p>
          <a:p>
            <a:r>
              <a:rPr lang="en-US" dirty="0" smtClean="0"/>
              <a:t>Well-posed normal and BRDF estimation</a:t>
            </a:r>
          </a:p>
          <a:p>
            <a:endParaRPr lang="en-US" dirty="0" smtClean="0"/>
          </a:p>
          <a:p>
            <a:r>
              <a:rPr lang="en-US" dirty="0" smtClean="0"/>
              <a:t>Per-pixel normal and BRDF estimation</a:t>
            </a:r>
            <a:endParaRPr lang="en-US" dirty="0"/>
          </a:p>
        </p:txBody>
      </p:sp>
    </p:spTree>
    <p:extLst>
      <p:ext uri="{BB962C8B-B14F-4D97-AF65-F5344CB8AC3E}">
        <p14:creationId xmlns:p14="http://schemas.microsoft.com/office/powerpoint/2010/main" val="2744554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0" indent="0">
              <a:buNone/>
            </a:pPr>
            <a:endParaRPr lang="en-US" sz="1400" dirty="0" smtClean="0"/>
          </a:p>
          <a:p>
            <a:r>
              <a:rPr lang="en-US" sz="1400" dirty="0"/>
              <a:t>Aaron </a:t>
            </a:r>
            <a:r>
              <a:rPr lang="en-US" sz="1400" dirty="0" err="1" smtClean="0"/>
              <a:t>Hertzman</a:t>
            </a:r>
            <a:r>
              <a:rPr lang="en-US" sz="1400" dirty="0" smtClean="0"/>
              <a:t> </a:t>
            </a:r>
            <a:r>
              <a:rPr lang="en-US" sz="1400" dirty="0"/>
              <a:t>and </a:t>
            </a:r>
            <a:r>
              <a:rPr lang="en-US" sz="1400" dirty="0" smtClean="0"/>
              <a:t>Steve M. Seitz</a:t>
            </a:r>
            <a:r>
              <a:rPr lang="en-US" sz="1400" dirty="0"/>
              <a:t>, “</a:t>
            </a:r>
            <a:r>
              <a:rPr lang="en-US" sz="1400" i="1" dirty="0"/>
              <a:t>Example-Based Photometric Stereo: Shape Reconstruction with General, Varying BRDF</a:t>
            </a:r>
            <a:r>
              <a:rPr lang="en-US" sz="1400" dirty="0" smtClean="0"/>
              <a:t>”, PAMI 2005</a:t>
            </a:r>
          </a:p>
          <a:p>
            <a:endParaRPr lang="en-US" sz="1400" dirty="0" smtClean="0"/>
          </a:p>
          <a:p>
            <a:r>
              <a:rPr lang="en-US" sz="1400" dirty="0"/>
              <a:t>Dan B Goldman, Brian </a:t>
            </a:r>
            <a:r>
              <a:rPr lang="en-US" sz="1400" dirty="0" err="1"/>
              <a:t>Curless</a:t>
            </a:r>
            <a:r>
              <a:rPr lang="en-US" sz="1400" dirty="0"/>
              <a:t>, Aaron </a:t>
            </a:r>
            <a:r>
              <a:rPr lang="en-US" sz="1400" dirty="0" err="1"/>
              <a:t>Hertzmann</a:t>
            </a:r>
            <a:r>
              <a:rPr lang="en-US" sz="1400" dirty="0"/>
              <a:t>, Steven M. Seitz, “</a:t>
            </a:r>
            <a:r>
              <a:rPr lang="en-US" sz="1400" i="1" dirty="0"/>
              <a:t>Shape and </a:t>
            </a:r>
            <a:r>
              <a:rPr lang="en-US" sz="1400" i="1" dirty="0" smtClean="0"/>
              <a:t>Spatially</a:t>
            </a:r>
            <a:r>
              <a:rPr lang="en-US" sz="1400" i="1" dirty="0"/>
              <a:t>-Varying BRDFs From Photometric Stereo</a:t>
            </a:r>
            <a:r>
              <a:rPr lang="en-US" sz="1400" dirty="0" smtClean="0"/>
              <a:t>”, ICCV 2005</a:t>
            </a:r>
          </a:p>
          <a:p>
            <a:endParaRPr lang="en-US" sz="1400" dirty="0" smtClean="0"/>
          </a:p>
          <a:p>
            <a:r>
              <a:rPr lang="en-US" sz="1400" dirty="0" smtClean="0"/>
              <a:t>Neil </a:t>
            </a:r>
            <a:r>
              <a:rPr lang="en-US" sz="1400" dirty="0" err="1"/>
              <a:t>Alldrin</a:t>
            </a:r>
            <a:r>
              <a:rPr lang="en-US" sz="1400" dirty="0"/>
              <a:t>, </a:t>
            </a:r>
            <a:r>
              <a:rPr lang="en-US" sz="1400" dirty="0" smtClean="0"/>
              <a:t>Todd </a:t>
            </a:r>
            <a:r>
              <a:rPr lang="en-US" sz="1400" dirty="0" err="1"/>
              <a:t>Zickler</a:t>
            </a:r>
            <a:r>
              <a:rPr lang="en-US" sz="1400" dirty="0"/>
              <a:t>, and David </a:t>
            </a:r>
            <a:r>
              <a:rPr lang="en-US" sz="1400" dirty="0" err="1"/>
              <a:t>Kriegman</a:t>
            </a:r>
            <a:r>
              <a:rPr lang="en-US" sz="1400" dirty="0"/>
              <a:t>, "</a:t>
            </a:r>
            <a:r>
              <a:rPr lang="en-US" sz="1400" i="1" dirty="0"/>
              <a:t>Photometric Stereo With Non-Parametric and </a:t>
            </a:r>
            <a:r>
              <a:rPr lang="en-US" sz="1400" i="1" dirty="0" smtClean="0"/>
              <a:t>Spatially</a:t>
            </a:r>
            <a:r>
              <a:rPr lang="en-US" sz="1400" i="1" dirty="0"/>
              <a:t>-Varying </a:t>
            </a:r>
            <a:r>
              <a:rPr lang="en-US" sz="1400" i="1" dirty="0" smtClean="0"/>
              <a:t>Reflectance</a:t>
            </a:r>
            <a:r>
              <a:rPr lang="en-US" sz="1400" dirty="0" smtClean="0"/>
              <a:t>“, CVPR 2008</a:t>
            </a:r>
          </a:p>
          <a:p>
            <a:pPr marL="0" indent="0">
              <a:buNone/>
            </a:pPr>
            <a:endParaRPr lang="en-US" sz="1400" dirty="0" smtClean="0"/>
          </a:p>
          <a:p>
            <a:r>
              <a:rPr lang="en-US" sz="1400" dirty="0" err="1" smtClean="0"/>
              <a:t>Boxin</a:t>
            </a:r>
            <a:r>
              <a:rPr lang="en-US" sz="1400" dirty="0" smtClean="0"/>
              <a:t> </a:t>
            </a:r>
            <a:r>
              <a:rPr lang="en-US" sz="1400" dirty="0"/>
              <a:t>Shi, </a:t>
            </a:r>
            <a:r>
              <a:rPr lang="en-US" sz="1400" dirty="0" smtClean="0"/>
              <a:t>Ping </a:t>
            </a:r>
            <a:r>
              <a:rPr lang="en-US" sz="1400" dirty="0"/>
              <a:t>Tan, </a:t>
            </a:r>
            <a:r>
              <a:rPr lang="en-US" sz="1400" dirty="0" err="1" smtClean="0"/>
              <a:t>Yasu</a:t>
            </a:r>
            <a:r>
              <a:rPr lang="en-US" sz="1400" dirty="0" smtClean="0"/>
              <a:t> </a:t>
            </a:r>
            <a:r>
              <a:rPr lang="en-US" sz="1400" dirty="0"/>
              <a:t>Matsushita, and Katsushi </a:t>
            </a:r>
            <a:r>
              <a:rPr lang="en-US" sz="1400" dirty="0" err="1"/>
              <a:t>Ikeuchi</a:t>
            </a:r>
            <a:r>
              <a:rPr lang="en-US" sz="1400" dirty="0"/>
              <a:t>. </a:t>
            </a:r>
            <a:r>
              <a:rPr lang="en-US" sz="1400" dirty="0" smtClean="0"/>
              <a:t>“</a:t>
            </a:r>
            <a:r>
              <a:rPr lang="en-US" sz="1400" i="1" dirty="0" smtClean="0"/>
              <a:t>Elevation angle from </a:t>
            </a:r>
            <a:r>
              <a:rPr lang="en-US" sz="1400" i="1" dirty="0"/>
              <a:t>reflectance monotonicity: Photometric stereo for </a:t>
            </a:r>
            <a:r>
              <a:rPr lang="en-US" sz="1400" i="1" dirty="0" smtClean="0"/>
              <a:t>general </a:t>
            </a:r>
            <a:r>
              <a:rPr lang="es-ES" sz="1400" i="1" dirty="0" err="1" smtClean="0"/>
              <a:t>isotropic</a:t>
            </a:r>
            <a:r>
              <a:rPr lang="es-ES" sz="1400" i="1" dirty="0" smtClean="0"/>
              <a:t> reflectantes</a:t>
            </a:r>
            <a:r>
              <a:rPr lang="es-ES" sz="1400" dirty="0" smtClean="0"/>
              <a:t>”. ECCV 2012</a:t>
            </a:r>
            <a:endParaRPr lang="en-US" sz="1400" dirty="0" smtClean="0"/>
          </a:p>
        </p:txBody>
      </p:sp>
    </p:spTree>
    <p:extLst>
      <p:ext uri="{BB962C8B-B14F-4D97-AF65-F5344CB8AC3E}">
        <p14:creationId xmlns:p14="http://schemas.microsoft.com/office/powerpoint/2010/main" val="440646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37864" y="997644"/>
            <a:ext cx="4455660" cy="1449810"/>
            <a:chOff x="2537864" y="997644"/>
            <a:chExt cx="4455660" cy="1449810"/>
          </a:xfrm>
        </p:grpSpPr>
        <p:pic>
          <p:nvPicPr>
            <p:cNvPr id="1026" name="Picture 2" descr="E:\psmImages\helmet\helmet_side_left_0143.pn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860" b="100000" l="0" r="100000"/>
                      </a14:imgEffect>
                    </a14:imgLayer>
                  </a14:imgProps>
                </a:ext>
                <a:ext uri="{28A0092B-C50C-407E-A947-70E740481C1C}">
                  <a14:useLocalDpi xmlns:a14="http://schemas.microsoft.com/office/drawing/2010/main"/>
                </a:ext>
              </a:extLst>
            </a:blip>
            <a:srcRect/>
            <a:stretch>
              <a:fillRect/>
            </a:stretch>
          </p:blipFill>
          <p:spPr bwMode="auto">
            <a:xfrm>
              <a:off x="2537864" y="997644"/>
              <a:ext cx="1449810" cy="14498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psmImages\helmet\helmet_side_left_0166.pn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061864" y="997644"/>
              <a:ext cx="1449810" cy="1449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psmImages\helmet\helmet_side_left_0029.pn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98854" l="287" r="100000"/>
                      </a14:imgEffect>
                    </a14:imgLayer>
                  </a14:imgProps>
                </a:ext>
                <a:ext uri="{28A0092B-C50C-407E-A947-70E740481C1C}">
                  <a14:useLocalDpi xmlns:a14="http://schemas.microsoft.com/office/drawing/2010/main"/>
                </a:ext>
              </a:extLst>
            </a:blip>
            <a:srcRect/>
            <a:stretch>
              <a:fillRect/>
            </a:stretch>
          </p:blipFill>
          <p:spPr bwMode="auto">
            <a:xfrm>
              <a:off x="5543714" y="997644"/>
              <a:ext cx="1449810" cy="144981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t>Image formation</a:t>
            </a:r>
            <a:endParaRPr lang="en-US" dirty="0"/>
          </a:p>
        </p:txBody>
      </p:sp>
      <mc:AlternateContent xmlns:mc="http://schemas.openxmlformats.org/markup-compatibility/2006" xmlns:a14="http://schemas.microsoft.com/office/drawing/2010/main">
        <mc:Choice Requires="a14">
          <p:sp>
            <p:nvSpPr>
              <p:cNvPr id="65" name="TextBox 64"/>
              <p:cNvSpPr txBox="1"/>
              <p:nvPr/>
            </p:nvSpPr>
            <p:spPr>
              <a:xfrm>
                <a:off x="4300753" y="2616461"/>
                <a:ext cx="798571" cy="5012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chemeClr val="bg1"/>
                              </a:solidFill>
                              <a:latin typeface="Cambria Math" charset="0"/>
                            </a:rPr>
                          </m:ctrlPr>
                        </m:sSubSupPr>
                        <m:e>
                          <m:r>
                            <a:rPr lang="en-US" sz="2400" b="0" i="1" smtClean="0">
                              <a:solidFill>
                                <a:schemeClr val="bg1"/>
                              </a:solidFill>
                              <a:latin typeface="Cambria Math"/>
                              <a:ea typeface="Cambria Math"/>
                            </a:rPr>
                            <m:t>𝐼</m:t>
                          </m:r>
                        </m:e>
                        <m:sub>
                          <m:r>
                            <m:rPr>
                              <m:sty m:val="p"/>
                            </m:rPr>
                            <a:rPr lang="en-US" sz="2400">
                              <a:solidFill>
                                <a:schemeClr val="bg1"/>
                              </a:solidFill>
                              <a:latin typeface="Cambria Math"/>
                            </a:rPr>
                            <m:t>p</m:t>
                          </m:r>
                        </m:sub>
                        <m:sup>
                          <m:r>
                            <a:rPr lang="en-US" sz="2400" i="1">
                              <a:solidFill>
                                <a:schemeClr val="bg1"/>
                              </a:solidFill>
                              <a:latin typeface="Cambria Math"/>
                            </a:rPr>
                            <m:t>1</m:t>
                          </m:r>
                        </m:sup>
                      </m:sSubSup>
                      <m:r>
                        <a:rPr lang="en-US" sz="2400" i="1">
                          <a:solidFill>
                            <a:schemeClr val="bg1"/>
                          </a:solidFill>
                          <a:latin typeface="Cambria Math"/>
                        </a:rPr>
                        <m:t>=</m:t>
                      </m:r>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4300753" y="2616461"/>
                <a:ext cx="798571" cy="501227"/>
              </a:xfrm>
              <a:prstGeom prst="rect">
                <a:avLst/>
              </a:prstGeom>
              <a:blipFill rotWithShape="1">
                <a:blip r:embed="rId9"/>
                <a:stretch>
                  <a:fillRect b="-7317"/>
                </a:stretch>
              </a:blipFill>
            </p:spPr>
            <p:txBody>
              <a:bodyPr/>
              <a:lstStyle/>
              <a:p>
                <a:r>
                  <a:rPr lang="en-US">
                    <a:noFill/>
                  </a:rPr>
                  <a:t> </a:t>
                </a:r>
              </a:p>
            </p:txBody>
          </p:sp>
        </mc:Fallback>
      </mc:AlternateContent>
      <p:grpSp>
        <p:nvGrpSpPr>
          <p:cNvPr id="15" name="Group 14"/>
          <p:cNvGrpSpPr/>
          <p:nvPr/>
        </p:nvGrpSpPr>
        <p:grpSpPr>
          <a:xfrm>
            <a:off x="157659" y="1376163"/>
            <a:ext cx="5994381" cy="3511643"/>
            <a:chOff x="157659" y="1376163"/>
            <a:chExt cx="5994381" cy="3511643"/>
          </a:xfrm>
        </p:grpSpPr>
        <p:grpSp>
          <p:nvGrpSpPr>
            <p:cNvPr id="14" name="Group 13"/>
            <p:cNvGrpSpPr/>
            <p:nvPr/>
          </p:nvGrpSpPr>
          <p:grpSpPr>
            <a:xfrm>
              <a:off x="157659" y="2742063"/>
              <a:ext cx="4018505" cy="2145743"/>
              <a:chOff x="-16094" y="3640218"/>
              <a:chExt cx="5883494" cy="3141582"/>
            </a:xfrm>
          </p:grpSpPr>
          <p:sp>
            <p:nvSpPr>
              <p:cNvPr id="45" name="Freeform 3"/>
              <p:cNvSpPr>
                <a:spLocks/>
              </p:cNvSpPr>
              <p:nvPr/>
            </p:nvSpPr>
            <p:spPr bwMode="auto">
              <a:xfrm>
                <a:off x="1951750" y="6052603"/>
                <a:ext cx="1819793" cy="729197"/>
              </a:xfrm>
              <a:custGeom>
                <a:avLst/>
                <a:gdLst>
                  <a:gd name="T0" fmla="*/ 0 w 526"/>
                  <a:gd name="T1" fmla="*/ 178747656 h 350"/>
                  <a:gd name="T2" fmla="*/ 637129639 w 526"/>
                  <a:gd name="T3" fmla="*/ 269267378 h 350"/>
                  <a:gd name="T4" fmla="*/ 725009895 w 526"/>
                  <a:gd name="T5" fmla="*/ 348328161 h 350"/>
                  <a:gd name="T6" fmla="*/ 753256298 w 526"/>
                  <a:gd name="T7" fmla="*/ 401036064 h 350"/>
                  <a:gd name="T8" fmla="*/ 1286812842 w 526"/>
                  <a:gd name="T9" fmla="*/ 300203834 h 350"/>
                  <a:gd name="T10" fmla="*/ 1575562507 w 526"/>
                  <a:gd name="T11" fmla="*/ 305932767 h 350"/>
                  <a:gd name="T12" fmla="*/ 1503375091 w 526"/>
                  <a:gd name="T13" fmla="*/ 57290408 h 350"/>
                  <a:gd name="T14" fmla="*/ 1446880514 w 526"/>
                  <a:gd name="T15" fmla="*/ 20625018 h 350"/>
                  <a:gd name="T16" fmla="*/ 998064949 w 526"/>
                  <a:gd name="T17" fmla="*/ 0 h 350"/>
                  <a:gd name="T18" fmla="*/ 448815565 w 526"/>
                  <a:gd name="T19" fmla="*/ 14896084 h 350"/>
                  <a:gd name="T20" fmla="*/ 204006914 w 526"/>
                  <a:gd name="T21" fmla="*/ 52707903 h 350"/>
                  <a:gd name="T22" fmla="*/ 100433819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1600">
                  <a:solidFill>
                    <a:srgbClr val="EBF1DE"/>
                  </a:solidFill>
                  <a:latin typeface="Verdana"/>
                  <a:cs typeface="Verdana"/>
                </a:endParaRPr>
              </a:p>
            </p:txBody>
          </p:sp>
          <p:sp>
            <p:nvSpPr>
              <p:cNvPr id="46" name="AutoShape 3"/>
              <p:cNvSpPr>
                <a:spLocks noChangeArrowheads="1"/>
              </p:cNvSpPr>
              <p:nvPr/>
            </p:nvSpPr>
            <p:spPr bwMode="auto">
              <a:xfrm>
                <a:off x="1106981" y="3975097"/>
                <a:ext cx="509588" cy="496887"/>
              </a:xfrm>
              <a:prstGeom prst="sun">
                <a:avLst>
                  <a:gd name="adj" fmla="val 25000"/>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47" name="Line 5"/>
              <p:cNvSpPr>
                <a:spLocks noChangeShapeType="1"/>
              </p:cNvSpPr>
              <p:nvPr/>
            </p:nvSpPr>
            <p:spPr bwMode="auto">
              <a:xfrm flipV="1">
                <a:off x="3026269" y="4411659"/>
                <a:ext cx="0" cy="184785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48" name="Line 7"/>
              <p:cNvSpPr>
                <a:spLocks noChangeShapeType="1"/>
              </p:cNvSpPr>
              <p:nvPr/>
            </p:nvSpPr>
            <p:spPr bwMode="auto">
              <a:xfrm>
                <a:off x="1570531" y="4597397"/>
                <a:ext cx="1425575" cy="1624012"/>
              </a:xfrm>
              <a:prstGeom prst="line">
                <a:avLst/>
              </a:prstGeom>
              <a:noFill/>
              <a:ln w="38100">
                <a:solidFill>
                  <a:schemeClr val="accent6"/>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nvGrpSpPr>
              <p:cNvPr id="49" name="Group 8"/>
              <p:cNvGrpSpPr>
                <a:grpSpLocks/>
              </p:cNvGrpSpPr>
              <p:nvPr/>
            </p:nvGrpSpPr>
            <p:grpSpPr bwMode="auto">
              <a:xfrm>
                <a:off x="2465881" y="5649909"/>
                <a:ext cx="1279525" cy="600075"/>
                <a:chOff x="2446" y="2991"/>
                <a:chExt cx="806" cy="378"/>
              </a:xfrm>
            </p:grpSpPr>
            <p:sp>
              <p:nvSpPr>
                <p:cNvPr id="50" name="Line 9"/>
                <p:cNvSpPr>
                  <a:spLocks noChangeShapeType="1"/>
                </p:cNvSpPr>
                <p:nvPr/>
              </p:nvSpPr>
              <p:spPr bwMode="auto">
                <a:xfrm flipV="1">
                  <a:off x="2787" y="3264"/>
                  <a:ext cx="465" cy="8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51" name="Line 10"/>
                <p:cNvSpPr>
                  <a:spLocks noChangeShapeType="1"/>
                </p:cNvSpPr>
                <p:nvPr/>
              </p:nvSpPr>
              <p:spPr bwMode="auto">
                <a:xfrm flipV="1">
                  <a:off x="2799" y="3115"/>
                  <a:ext cx="273" cy="23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52" name="Line 11"/>
                <p:cNvSpPr>
                  <a:spLocks noChangeShapeType="1"/>
                </p:cNvSpPr>
                <p:nvPr/>
              </p:nvSpPr>
              <p:spPr bwMode="auto">
                <a:xfrm flipV="1">
                  <a:off x="2824" y="2991"/>
                  <a:ext cx="37" cy="34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53" name="Line 12"/>
                <p:cNvSpPr>
                  <a:spLocks noChangeShapeType="1"/>
                </p:cNvSpPr>
                <p:nvPr/>
              </p:nvSpPr>
              <p:spPr bwMode="auto">
                <a:xfrm flipH="1" flipV="1">
                  <a:off x="2688" y="3029"/>
                  <a:ext cx="111" cy="30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54" name="Line 13"/>
                <p:cNvSpPr>
                  <a:spLocks noChangeShapeType="1"/>
                </p:cNvSpPr>
                <p:nvPr/>
              </p:nvSpPr>
              <p:spPr bwMode="auto">
                <a:xfrm flipH="1" flipV="1">
                  <a:off x="2478" y="3164"/>
                  <a:ext cx="321" cy="19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55" name="Line 14"/>
                <p:cNvSpPr>
                  <a:spLocks noChangeShapeType="1"/>
                </p:cNvSpPr>
                <p:nvPr/>
              </p:nvSpPr>
              <p:spPr bwMode="auto">
                <a:xfrm flipH="1" flipV="1">
                  <a:off x="2446" y="3264"/>
                  <a:ext cx="360" cy="10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grpSp>
            <p:nvGrpSpPr>
              <p:cNvPr id="56" name="Group 15"/>
              <p:cNvGrpSpPr>
                <a:grpSpLocks/>
              </p:cNvGrpSpPr>
              <p:nvPr/>
            </p:nvGrpSpPr>
            <p:grpSpPr bwMode="auto">
              <a:xfrm>
                <a:off x="1665782" y="3962403"/>
                <a:ext cx="2124076" cy="785814"/>
                <a:chOff x="1942" y="1928"/>
                <a:chExt cx="1338" cy="495"/>
              </a:xfrm>
            </p:grpSpPr>
            <mc:AlternateContent xmlns:mc="http://schemas.openxmlformats.org/markup-compatibility/2006" xmlns:a14="http://schemas.microsoft.com/office/drawing/2010/main">
              <mc:Choice Requires="a14">
                <p:sp>
                  <p:nvSpPr>
                    <p:cNvPr id="57" name="Text Box 17"/>
                    <p:cNvSpPr txBox="1">
                      <a:spLocks noChangeArrowheads="1"/>
                    </p:cNvSpPr>
                    <p:nvPr/>
                  </p:nvSpPr>
                  <p:spPr bwMode="auto">
                    <a:xfrm>
                      <a:off x="2760" y="1928"/>
                      <a:ext cx="520" cy="39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1" i="1">
                                    <a:solidFill>
                                      <a:schemeClr val="bg1"/>
                                    </a:solidFill>
                                    <a:latin typeface="Cambria Math" charset="0"/>
                                    <a:ea typeface="Cambria Math"/>
                                  </a:rPr>
                                </m:ctrlPr>
                              </m:sSubPr>
                              <m:e>
                                <m:r>
                                  <a:rPr lang="en-US" sz="2000" b="1" i="1">
                                    <a:solidFill>
                                      <a:schemeClr val="bg1"/>
                                    </a:solidFill>
                                    <a:latin typeface="Cambria Math"/>
                                    <a:ea typeface="Cambria Math"/>
                                  </a:rPr>
                                  <m:t>𝒏</m:t>
                                </m:r>
                              </m:e>
                              <m:sub>
                                <m:r>
                                  <a:rPr lang="en-US" sz="2000" b="1">
                                    <a:solidFill>
                                      <a:schemeClr val="bg1"/>
                                    </a:solidFill>
                                    <a:latin typeface="Cambria Math"/>
                                    <a:ea typeface="Cambria Math"/>
                                  </a:rPr>
                                  <m:t>𝐩</m:t>
                                </m:r>
                              </m:sub>
                            </m:sSub>
                          </m:oMath>
                        </m:oMathPara>
                      </a14:m>
                      <a:endParaRPr lang="en-US" alt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57" name="Text Box 17"/>
                    <p:cNvSpPr txBox="1">
                      <a:spLocks noRot="1" noChangeAspect="1" noMove="1" noResize="1" noEditPoints="1" noAdjustHandles="1" noChangeArrowheads="1" noChangeShapeType="1" noTextEdit="1"/>
                    </p:cNvSpPr>
                    <p:nvPr/>
                  </p:nvSpPr>
                  <p:spPr bwMode="auto">
                    <a:xfrm>
                      <a:off x="2760" y="1928"/>
                      <a:ext cx="520" cy="394"/>
                    </a:xfrm>
                    <a:prstGeom prst="rect">
                      <a:avLst/>
                    </a:prstGeom>
                    <a:blipFill rotWithShape="1">
                      <a:blip r:embed="rId10"/>
                      <a:stretch>
                        <a:fillRect b="-71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 Box 18"/>
                    <p:cNvSpPr txBox="1">
                      <a:spLocks noChangeArrowheads="1"/>
                    </p:cNvSpPr>
                    <p:nvPr/>
                  </p:nvSpPr>
                  <p:spPr bwMode="auto">
                    <a:xfrm>
                      <a:off x="1942" y="2061"/>
                      <a:ext cx="406" cy="36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1" i="1">
                                    <a:solidFill>
                                      <a:schemeClr val="bg1"/>
                                    </a:solidFill>
                                    <a:latin typeface="Cambria Math" charset="0"/>
                                    <a:ea typeface="Cambria Math"/>
                                  </a:rPr>
                                </m:ctrlPr>
                              </m:sSubPr>
                              <m:e>
                                <m:r>
                                  <a:rPr lang="en-US" sz="2000" b="1" i="1">
                                    <a:solidFill>
                                      <a:schemeClr val="bg1"/>
                                    </a:solidFill>
                                    <a:latin typeface="Cambria Math"/>
                                    <a:ea typeface="Cambria Math"/>
                                  </a:rPr>
                                  <m:t>𝒍</m:t>
                                </m:r>
                              </m:e>
                              <m:sub>
                                <m:r>
                                  <a:rPr lang="en-US" sz="2000" b="1" i="1">
                                    <a:solidFill>
                                      <a:schemeClr val="bg1"/>
                                    </a:solidFill>
                                    <a:latin typeface="Cambria Math"/>
                                    <a:ea typeface="Cambria Math"/>
                                  </a:rPr>
                                  <m:t>𝟏</m:t>
                                </m:r>
                              </m:sub>
                            </m:sSub>
                          </m:oMath>
                        </m:oMathPara>
                      </a14:m>
                      <a:endParaRPr lang="en-US" altLang="en-US" sz="2000" b="1" baseline="-25000" dirty="0">
                        <a:solidFill>
                          <a:schemeClr val="bg1"/>
                        </a:solidFill>
                        <a:latin typeface="+mj-lt"/>
                        <a:ea typeface="Verdana" panose="020B0604030504040204" pitchFamily="34" charset="0"/>
                        <a:cs typeface="Verdana" panose="020B0604030504040204" pitchFamily="34" charset="0"/>
                      </a:endParaRPr>
                    </a:p>
                  </p:txBody>
                </p:sp>
              </mc:Choice>
              <mc:Fallback xmlns="">
                <p:sp>
                  <p:nvSpPr>
                    <p:cNvPr id="58" name="Text Box 18"/>
                    <p:cNvSpPr txBox="1">
                      <a:spLocks noRot="1" noChangeAspect="1" noMove="1" noResize="1" noEditPoints="1" noAdjustHandles="1" noChangeArrowheads="1" noChangeShapeType="1" noTextEdit="1"/>
                    </p:cNvSpPr>
                    <p:nvPr/>
                  </p:nvSpPr>
                  <p:spPr bwMode="auto">
                    <a:xfrm>
                      <a:off x="1942" y="2061"/>
                      <a:ext cx="406" cy="362"/>
                    </a:xfrm>
                    <a:prstGeom prst="rect">
                      <a:avLst/>
                    </a:prstGeom>
                    <a:blipFill rotWithShape="1">
                      <a:blip r:embed="rId11"/>
                      <a:stretch>
                        <a:fillRect b="-468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59" name="Line 7"/>
              <p:cNvSpPr>
                <a:spLocks noChangeShapeType="1"/>
              </p:cNvSpPr>
              <p:nvPr/>
            </p:nvSpPr>
            <p:spPr bwMode="auto">
              <a:xfrm flipH="1">
                <a:off x="3040693" y="4597397"/>
                <a:ext cx="1438138" cy="1603375"/>
              </a:xfrm>
              <a:prstGeom prst="line">
                <a:avLst/>
              </a:prstGeom>
              <a:noFill/>
              <a:ln w="38100">
                <a:solidFill>
                  <a:schemeClr val="accent6"/>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mc:AlternateContent xmlns:mc="http://schemas.openxmlformats.org/markup-compatibility/2006" xmlns:a14="http://schemas.microsoft.com/office/drawing/2010/main">
            <mc:Choice Requires="a14">
              <p:sp>
                <p:nvSpPr>
                  <p:cNvPr id="60" name="Text Box 17"/>
                  <p:cNvSpPr txBox="1">
                    <a:spLocks noChangeArrowheads="1"/>
                  </p:cNvSpPr>
                  <p:nvPr/>
                </p:nvSpPr>
                <p:spPr bwMode="auto">
                  <a:xfrm>
                    <a:off x="4335641" y="4847731"/>
                    <a:ext cx="624759" cy="58580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1">
                              <a:solidFill>
                                <a:schemeClr val="bg1"/>
                              </a:solidFill>
                              <a:latin typeface="Cambria Math"/>
                              <a:ea typeface="Cambria Math"/>
                            </a:rPr>
                            <m:t>𝒗</m:t>
                          </m:r>
                        </m:oMath>
                      </m:oMathPara>
                    </a14:m>
                    <a:endParaRPr lang="en-US" alt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60" name="Text Box 17"/>
                  <p:cNvSpPr txBox="1">
                    <a:spLocks noRot="1" noChangeAspect="1" noMove="1" noResize="1" noEditPoints="1" noAdjustHandles="1" noChangeArrowheads="1" noChangeShapeType="1" noTextEdit="1"/>
                  </p:cNvSpPr>
                  <p:nvPr/>
                </p:nvSpPr>
                <p:spPr bwMode="auto">
                  <a:xfrm>
                    <a:off x="4335641" y="4847731"/>
                    <a:ext cx="624759" cy="585801"/>
                  </a:xfrm>
                  <a:prstGeom prst="rect">
                    <a:avLst/>
                  </a:prstGeom>
                  <a:blipFill rotWithShape="1">
                    <a:blip r:embed="rId1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68" name="Group 67"/>
              <p:cNvGrpSpPr>
                <a:grpSpLocks/>
              </p:cNvGrpSpPr>
              <p:nvPr/>
            </p:nvGrpSpPr>
            <p:grpSpPr bwMode="auto">
              <a:xfrm rot="19041268">
                <a:off x="4626884" y="3640218"/>
                <a:ext cx="611385" cy="1066642"/>
                <a:chOff x="3293" y="1471"/>
                <a:chExt cx="466" cy="813"/>
              </a:xfrm>
            </p:grpSpPr>
            <p:sp>
              <p:nvSpPr>
                <p:cNvPr id="69" name="Rectangle 68"/>
                <p:cNvSpPr>
                  <a:spLocks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0" name="Oval 69"/>
                <p:cNvSpPr>
                  <a:spLocks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1" name="Rectangle 70"/>
                <p:cNvSpPr>
                  <a:spLocks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2" name="Oval 71"/>
                <p:cNvSpPr>
                  <a:spLocks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3" name="Freeform 72"/>
                <p:cNvSpPr>
                  <a:spLocks/>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endParaRPr lang="en-US"/>
                </a:p>
              </p:txBody>
            </p:sp>
            <p:sp>
              <p:nvSpPr>
                <p:cNvPr id="74" name="Oval 73"/>
                <p:cNvSpPr>
                  <a:spLocks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5" name="Oval 74"/>
                <p:cNvSpPr>
                  <a:spLocks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6" name="Oval 75"/>
                <p:cNvSpPr>
                  <a:spLocks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7" name="Rectangle 76"/>
                <p:cNvSpPr>
                  <a:spLocks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8" name="Rectangle 77"/>
                <p:cNvSpPr>
                  <a:spLocks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9" name="Freeform 78"/>
                <p:cNvSpPr>
                  <a:spLocks/>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endParaRPr lang="en-US"/>
                </a:p>
              </p:txBody>
            </p:sp>
            <p:sp>
              <p:nvSpPr>
                <p:cNvPr id="80" name="Freeform 79"/>
                <p:cNvSpPr>
                  <a:spLocks/>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endParaRPr lang="en-US"/>
                </a:p>
              </p:txBody>
            </p:sp>
            <p:sp>
              <p:nvSpPr>
                <p:cNvPr id="81" name="Freeform 80"/>
                <p:cNvSpPr>
                  <a:spLocks/>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endParaRPr lang="en-US"/>
                </a:p>
              </p:txBody>
            </p:sp>
            <p:sp>
              <p:nvSpPr>
                <p:cNvPr id="82" name="Freeform 81"/>
                <p:cNvSpPr>
                  <a:spLocks/>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endParaRPr lang="en-US"/>
                </a:p>
              </p:txBody>
            </p:sp>
          </p:grpSp>
          <p:sp>
            <p:nvSpPr>
              <p:cNvPr id="83" name="Text Box 14"/>
              <p:cNvSpPr txBox="1">
                <a:spLocks noChangeArrowheads="1"/>
              </p:cNvSpPr>
              <p:nvPr/>
            </p:nvSpPr>
            <p:spPr bwMode="auto">
              <a:xfrm>
                <a:off x="3648255" y="5551246"/>
                <a:ext cx="2219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ＭＳ Ｐゴシック" pitchFamily="34" charset="-128"/>
                  </a:defRPr>
                </a:lvl1pPr>
                <a:lvl2pPr marL="742950" indent="-285750">
                  <a:defRPr sz="1400">
                    <a:solidFill>
                      <a:schemeClr val="tx1"/>
                    </a:solidFill>
                    <a:latin typeface="Arial" pitchFamily="34" charset="0"/>
                    <a:ea typeface="ＭＳ Ｐゴシック" pitchFamily="34" charset="-128"/>
                  </a:defRPr>
                </a:lvl2pPr>
                <a:lvl3pPr marL="1143000" indent="-228600">
                  <a:defRPr sz="1400">
                    <a:solidFill>
                      <a:schemeClr val="tx1"/>
                    </a:solidFill>
                    <a:latin typeface="Arial" pitchFamily="34" charset="0"/>
                    <a:ea typeface="ＭＳ Ｐゴシック" pitchFamily="34" charset="-128"/>
                  </a:defRPr>
                </a:lvl3pPr>
                <a:lvl4pPr marL="1600200" indent="-228600">
                  <a:defRPr sz="1400">
                    <a:solidFill>
                      <a:schemeClr val="tx1"/>
                    </a:solidFill>
                    <a:latin typeface="Arial" pitchFamily="34" charset="0"/>
                    <a:ea typeface="ＭＳ Ｐゴシック" pitchFamily="34" charset="-128"/>
                  </a:defRPr>
                </a:lvl4pPr>
                <a:lvl5pPr marL="2057400" indent="-22860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ctr"/>
                <a:r>
                  <a:rPr lang="en-US" altLang="en-US" sz="1800" dirty="0" smtClean="0">
                    <a:solidFill>
                      <a:srgbClr val="EBF1DE"/>
                    </a:solidFill>
                    <a:latin typeface="Verdana"/>
                    <a:cs typeface="Verdana"/>
                  </a:rPr>
                  <a:t>Viewing direction</a:t>
                </a:r>
                <a:endParaRPr lang="en-US" altLang="en-US" sz="1800" dirty="0">
                  <a:solidFill>
                    <a:srgbClr val="EBF1DE"/>
                  </a:solidFill>
                  <a:latin typeface="Verdana"/>
                  <a:cs typeface="Verdana"/>
                </a:endParaRPr>
              </a:p>
            </p:txBody>
          </p:sp>
          <p:sp>
            <p:nvSpPr>
              <p:cNvPr id="84" name="Text Box 17"/>
              <p:cNvSpPr txBox="1">
                <a:spLocks noChangeArrowheads="1"/>
              </p:cNvSpPr>
              <p:nvPr/>
            </p:nvSpPr>
            <p:spPr bwMode="auto">
              <a:xfrm>
                <a:off x="-16094" y="5419905"/>
                <a:ext cx="2589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ea typeface="ＭＳ Ｐゴシック" pitchFamily="34" charset="-128"/>
                  </a:defRPr>
                </a:lvl1pPr>
                <a:lvl2pPr marL="742950" indent="-285750">
                  <a:defRPr sz="1400">
                    <a:solidFill>
                      <a:schemeClr val="tx1"/>
                    </a:solidFill>
                    <a:latin typeface="Arial" pitchFamily="34" charset="0"/>
                    <a:ea typeface="ＭＳ Ｐゴシック" pitchFamily="34" charset="-128"/>
                  </a:defRPr>
                </a:lvl2pPr>
                <a:lvl3pPr marL="1143000" indent="-228600">
                  <a:defRPr sz="1400">
                    <a:solidFill>
                      <a:schemeClr val="tx1"/>
                    </a:solidFill>
                    <a:latin typeface="Arial" pitchFamily="34" charset="0"/>
                    <a:ea typeface="ＭＳ Ｐゴシック" pitchFamily="34" charset="-128"/>
                  </a:defRPr>
                </a:lvl3pPr>
                <a:lvl4pPr marL="1600200" indent="-228600">
                  <a:defRPr sz="1400">
                    <a:solidFill>
                      <a:schemeClr val="tx1"/>
                    </a:solidFill>
                    <a:latin typeface="Arial" pitchFamily="34" charset="0"/>
                    <a:ea typeface="ＭＳ Ｐゴシック" pitchFamily="34" charset="-128"/>
                  </a:defRPr>
                </a:lvl4pPr>
                <a:lvl5pPr marL="2057400" indent="-22860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ctr"/>
                <a:r>
                  <a:rPr lang="en-US" altLang="en-US" sz="1800" dirty="0" smtClean="0">
                    <a:solidFill>
                      <a:srgbClr val="EBF1DE"/>
                    </a:solidFill>
                    <a:latin typeface="Verdana"/>
                    <a:cs typeface="Verdana"/>
                  </a:rPr>
                  <a:t>Incident direction</a:t>
                </a:r>
                <a:endParaRPr lang="en-US" altLang="en-US" sz="1800" dirty="0">
                  <a:solidFill>
                    <a:srgbClr val="EBF1DE"/>
                  </a:solidFill>
                  <a:latin typeface="Verdana"/>
                  <a:cs typeface="Verdana"/>
                </a:endParaRPr>
              </a:p>
            </p:txBody>
          </p:sp>
          <p:sp>
            <p:nvSpPr>
              <p:cNvPr id="85" name="Text Box 16"/>
              <p:cNvSpPr txBox="1">
                <a:spLocks noChangeArrowheads="1"/>
              </p:cNvSpPr>
              <p:nvPr/>
            </p:nvSpPr>
            <p:spPr bwMode="auto">
              <a:xfrm>
                <a:off x="2962565" y="4722418"/>
                <a:ext cx="994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itchFamily="34" charset="0"/>
                    <a:ea typeface="ＭＳ Ｐゴシック" pitchFamily="34" charset="-128"/>
                  </a:defRPr>
                </a:lvl1pPr>
                <a:lvl2pPr marL="742950" indent="-285750">
                  <a:defRPr sz="1400">
                    <a:solidFill>
                      <a:schemeClr val="tx1"/>
                    </a:solidFill>
                    <a:latin typeface="Arial" pitchFamily="34" charset="0"/>
                    <a:ea typeface="ＭＳ Ｐゴシック" pitchFamily="34" charset="-128"/>
                  </a:defRPr>
                </a:lvl2pPr>
                <a:lvl3pPr marL="1143000" indent="-228600">
                  <a:defRPr sz="1400">
                    <a:solidFill>
                      <a:schemeClr val="tx1"/>
                    </a:solidFill>
                    <a:latin typeface="Arial" pitchFamily="34" charset="0"/>
                    <a:ea typeface="ＭＳ Ｐゴシック" pitchFamily="34" charset="-128"/>
                  </a:defRPr>
                </a:lvl3pPr>
                <a:lvl4pPr marL="1600200" indent="-228600">
                  <a:defRPr sz="1400">
                    <a:solidFill>
                      <a:schemeClr val="tx1"/>
                    </a:solidFill>
                    <a:latin typeface="Arial" pitchFamily="34" charset="0"/>
                    <a:ea typeface="ＭＳ Ｐゴシック" pitchFamily="34" charset="-128"/>
                  </a:defRPr>
                </a:lvl4pPr>
                <a:lvl5pPr marL="2057400" indent="-22860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r>
                  <a:rPr lang="en-US" altLang="en-US" sz="1800" dirty="0">
                    <a:solidFill>
                      <a:srgbClr val="EBF1DE"/>
                    </a:solidFill>
                    <a:latin typeface="Verdana"/>
                    <a:cs typeface="Verdana"/>
                  </a:rPr>
                  <a:t>normal</a:t>
                </a:r>
              </a:p>
            </p:txBody>
          </p:sp>
          <p:sp>
            <p:nvSpPr>
              <p:cNvPr id="88" name="TextBox 87"/>
              <p:cNvSpPr txBox="1"/>
              <p:nvPr/>
            </p:nvSpPr>
            <p:spPr>
              <a:xfrm>
                <a:off x="2765251" y="6154764"/>
                <a:ext cx="498745" cy="369332"/>
              </a:xfrm>
              <a:prstGeom prst="rect">
                <a:avLst/>
              </a:prstGeom>
              <a:noFill/>
            </p:spPr>
            <p:txBody>
              <a:bodyPr wrap="square" rtlCol="0">
                <a:spAutoFit/>
              </a:bodyPr>
              <a:lstStyle/>
              <a:p>
                <a:pPr algn="ct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Group 11"/>
            <p:cNvGrpSpPr/>
            <p:nvPr/>
          </p:nvGrpSpPr>
          <p:grpSpPr>
            <a:xfrm>
              <a:off x="2882749" y="1376163"/>
              <a:ext cx="3269291" cy="291015"/>
              <a:chOff x="2882749" y="1376163"/>
              <a:chExt cx="3269291" cy="291015"/>
            </a:xfrm>
          </p:grpSpPr>
          <p:sp>
            <p:nvSpPr>
              <p:cNvPr id="3" name="Rectangle 2"/>
              <p:cNvSpPr/>
              <p:nvPr/>
            </p:nvSpPr>
            <p:spPr>
              <a:xfrm>
                <a:off x="2882749" y="1376163"/>
                <a:ext cx="228600" cy="266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433339" y="1401087"/>
                <a:ext cx="228600" cy="266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923440" y="1400313"/>
                <a:ext cx="228600" cy="266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4551742" y="2616894"/>
            <a:ext cx="2727451" cy="2412306"/>
            <a:chOff x="2469068" y="838200"/>
            <a:chExt cx="2727451" cy="2412306"/>
          </a:xfrm>
        </p:grpSpPr>
        <p:sp>
          <p:nvSpPr>
            <p:cNvPr id="4" name="Rectangle 3"/>
            <p:cNvSpPr/>
            <p:nvPr/>
          </p:nvSpPr>
          <p:spPr>
            <a:xfrm>
              <a:off x="2895600" y="838200"/>
              <a:ext cx="175260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69068" y="2604175"/>
              <a:ext cx="2727451" cy="646331"/>
            </a:xfrm>
            <a:prstGeom prst="rect">
              <a:avLst/>
            </a:prstGeom>
            <a:noFill/>
          </p:spPr>
          <p:txBody>
            <a:bodyPr wrap="square" rtlCol="0">
              <a:spAutoFit/>
            </a:bodyPr>
            <a:lstStyle/>
            <a:p>
              <a:pPr algn="ctr"/>
              <a:r>
                <a:rPr lang="en-US" dirty="0">
                  <a:solidFill>
                    <a:srgbClr val="EBF1DE"/>
                  </a:solidFill>
                  <a:latin typeface="Verdana"/>
                  <a:ea typeface="ＭＳ Ｐゴシック" pitchFamily="34" charset="-128"/>
                  <a:cs typeface="Verdana"/>
                </a:rPr>
                <a:t>Spatially varying BRDF</a:t>
              </a:r>
            </a:p>
          </p:txBody>
        </p:sp>
      </p:grpSp>
      <p:grpSp>
        <p:nvGrpSpPr>
          <p:cNvPr id="8" name="Group 7"/>
          <p:cNvGrpSpPr/>
          <p:nvPr/>
        </p:nvGrpSpPr>
        <p:grpSpPr>
          <a:xfrm>
            <a:off x="6568949" y="2616894"/>
            <a:ext cx="2727451" cy="2150869"/>
            <a:chOff x="4486275" y="838200"/>
            <a:chExt cx="2727451" cy="2150869"/>
          </a:xfrm>
        </p:grpSpPr>
        <p:sp>
          <p:nvSpPr>
            <p:cNvPr id="89" name="Rectangle 88"/>
            <p:cNvSpPr/>
            <p:nvPr/>
          </p:nvSpPr>
          <p:spPr>
            <a:xfrm>
              <a:off x="4791075" y="838200"/>
              <a:ext cx="1987948"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4486275" y="2619737"/>
              <a:ext cx="2727451" cy="369332"/>
            </a:xfrm>
            <a:prstGeom prst="rect">
              <a:avLst/>
            </a:prstGeom>
            <a:noFill/>
          </p:spPr>
          <p:txBody>
            <a:bodyPr wrap="square" rtlCol="0">
              <a:spAutoFit/>
            </a:bodyPr>
            <a:lstStyle/>
            <a:p>
              <a:pPr algn="ctr"/>
              <a:r>
                <a:rPr lang="en-US" dirty="0" smtClean="0">
                  <a:solidFill>
                    <a:srgbClr val="EBF1DE"/>
                  </a:solidFill>
                  <a:latin typeface="Verdana"/>
                  <a:ea typeface="ＭＳ Ｐゴシック" pitchFamily="34" charset="-128"/>
                  <a:cs typeface="Verdana"/>
                </a:rPr>
                <a:t>Shading term</a:t>
              </a:r>
              <a:endParaRPr lang="en-US" dirty="0">
                <a:solidFill>
                  <a:srgbClr val="EBF1DE"/>
                </a:solidFill>
                <a:latin typeface="Verdana"/>
                <a:ea typeface="ＭＳ Ｐゴシック" pitchFamily="34" charset="-128"/>
                <a:cs typeface="Verdana"/>
              </a:endParaRPr>
            </a:p>
          </p:txBody>
        </p:sp>
      </p:grpSp>
      <mc:AlternateContent xmlns:mc="http://schemas.openxmlformats.org/markup-compatibility/2006" xmlns:a14="http://schemas.microsoft.com/office/drawing/2010/main">
        <mc:Choice Requires="a14">
          <p:sp>
            <p:nvSpPr>
              <p:cNvPr id="5" name="Rectangle 4"/>
              <p:cNvSpPr/>
              <p:nvPr/>
            </p:nvSpPr>
            <p:spPr>
              <a:xfrm>
                <a:off x="4919451" y="2601020"/>
                <a:ext cx="1907702" cy="5211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a:solidFill>
                                <a:schemeClr val="bg1"/>
                              </a:solidFill>
                              <a:latin typeface="Cambria Math" charset="0"/>
                            </a:rPr>
                          </m:ctrlPr>
                        </m:sSubSupPr>
                        <m:e>
                          <m:r>
                            <a:rPr lang="en-US" sz="2400" i="1">
                              <a:solidFill>
                                <a:schemeClr val="bg1"/>
                              </a:solidFill>
                              <a:latin typeface="Cambria Math"/>
                              <a:ea typeface="Cambria Math"/>
                            </a:rPr>
                            <m:t>𝜌</m:t>
                          </m:r>
                        </m:e>
                        <m:sub>
                          <m:r>
                            <m:rPr>
                              <m:sty m:val="p"/>
                            </m:rPr>
                            <a:rPr lang="en-US" sz="2400">
                              <a:solidFill>
                                <a:schemeClr val="bg1"/>
                              </a:solidFill>
                              <a:latin typeface="Cambria Math"/>
                            </a:rPr>
                            <m:t>p</m:t>
                          </m:r>
                        </m:sub>
                        <m:sup/>
                      </m:sSubSup>
                      <m:d>
                        <m:dPr>
                          <m:ctrlPr>
                            <a:rPr lang="en-US" sz="2400" b="1" i="1">
                              <a:solidFill>
                                <a:schemeClr val="bg1"/>
                              </a:solidFill>
                              <a:latin typeface="Cambria Math" charset="0"/>
                              <a:ea typeface="Cambria Math"/>
                            </a:rPr>
                          </m:ctrlPr>
                        </m:dPr>
                        <m:e>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𝒏</m:t>
                              </m:r>
                            </m:e>
                            <m:sub>
                              <m:r>
                                <a:rPr lang="en-US" sz="2400" b="1">
                                  <a:solidFill>
                                    <a:schemeClr val="bg1"/>
                                  </a:solidFill>
                                  <a:latin typeface="Cambria Math"/>
                                  <a:ea typeface="Cambria Math"/>
                                </a:rPr>
                                <m:t>𝐩</m:t>
                              </m:r>
                            </m:sub>
                          </m:sSub>
                          <m:r>
                            <a:rPr lang="en-US" sz="2400" b="1" i="1">
                              <a:solidFill>
                                <a:schemeClr val="bg1"/>
                              </a:solidFill>
                              <a:latin typeface="Cambria Math"/>
                              <a:ea typeface="Cambria Math"/>
                            </a:rPr>
                            <m:t>,</m:t>
                          </m:r>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𝒍</m:t>
                              </m:r>
                            </m:e>
                            <m:sub>
                              <m:r>
                                <a:rPr lang="en-US" sz="2400" b="1" i="1">
                                  <a:solidFill>
                                    <a:schemeClr val="bg1"/>
                                  </a:solidFill>
                                  <a:latin typeface="Cambria Math"/>
                                  <a:ea typeface="Cambria Math"/>
                                </a:rPr>
                                <m:t>𝟏</m:t>
                              </m:r>
                            </m:sub>
                          </m:sSub>
                          <m:r>
                            <a:rPr lang="en-US" sz="2400" b="1" i="1">
                              <a:solidFill>
                                <a:schemeClr val="bg1"/>
                              </a:solidFill>
                              <a:latin typeface="Cambria Math"/>
                              <a:ea typeface="Cambria Math"/>
                            </a:rPr>
                            <m:t>,</m:t>
                          </m:r>
                          <m:r>
                            <a:rPr lang="en-US" sz="2400" b="1" i="1">
                              <a:solidFill>
                                <a:schemeClr val="bg1"/>
                              </a:solidFill>
                              <a:latin typeface="Cambria Math"/>
                              <a:ea typeface="Cambria Math"/>
                            </a:rPr>
                            <m:t>𝒗</m:t>
                          </m:r>
                        </m:e>
                      </m:d>
                    </m:oMath>
                  </m:oMathPara>
                </a14:m>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919451" y="2601020"/>
                <a:ext cx="1907702" cy="521168"/>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16574" y="2628609"/>
                <a:ext cx="2187778" cy="5098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bg1"/>
                          </a:solidFill>
                          <a:latin typeface="Cambria Math"/>
                          <a:ea typeface="Cambria Math"/>
                        </a:rPr>
                        <m:t>∙</m:t>
                      </m:r>
                      <m:r>
                        <m:rPr>
                          <m:sty m:val="p"/>
                        </m:rPr>
                        <a:rPr lang="en-US" sz="2400">
                          <a:solidFill>
                            <a:schemeClr val="bg1"/>
                          </a:solidFill>
                          <a:latin typeface="Cambria Math"/>
                          <a:ea typeface="Cambria Math"/>
                        </a:rPr>
                        <m:t>max</m:t>
                      </m:r>
                      <m:r>
                        <a:rPr lang="en-US" sz="2400" i="1">
                          <a:solidFill>
                            <a:schemeClr val="bg1"/>
                          </a:solidFill>
                          <a:latin typeface="Cambria Math"/>
                        </a:rPr>
                        <m:t>(</m:t>
                      </m:r>
                      <m:r>
                        <a:rPr lang="en-US" sz="2400" b="1" i="1">
                          <a:solidFill>
                            <a:schemeClr val="bg1"/>
                          </a:solidFill>
                          <a:latin typeface="Cambria Math"/>
                        </a:rPr>
                        <m:t>𝟎</m:t>
                      </m:r>
                      <m:r>
                        <a:rPr lang="en-US" sz="2400" b="1" i="1">
                          <a:solidFill>
                            <a:schemeClr val="bg1"/>
                          </a:solidFill>
                          <a:latin typeface="Cambria Math"/>
                        </a:rPr>
                        <m:t>,</m:t>
                      </m:r>
                      <m:sSubSup>
                        <m:sSubSupPr>
                          <m:ctrlPr>
                            <a:rPr lang="en-US" sz="2400" b="1" i="1">
                              <a:solidFill>
                                <a:schemeClr val="bg1"/>
                              </a:solidFill>
                              <a:latin typeface="Cambria Math" charset="0"/>
                            </a:rPr>
                          </m:ctrlPr>
                        </m:sSubSupPr>
                        <m:e>
                          <m:r>
                            <a:rPr lang="en-US" sz="2400" b="1" i="1">
                              <a:solidFill>
                                <a:schemeClr val="bg1"/>
                              </a:solidFill>
                              <a:latin typeface="Cambria Math"/>
                            </a:rPr>
                            <m:t>𝒏</m:t>
                          </m:r>
                        </m:e>
                        <m:sub>
                          <m:r>
                            <a:rPr lang="en-US" sz="2400" b="1">
                              <a:solidFill>
                                <a:schemeClr val="bg1"/>
                              </a:solidFill>
                              <a:latin typeface="Cambria Math"/>
                            </a:rPr>
                            <m:t>𝐩</m:t>
                          </m:r>
                        </m:sub>
                        <m:sup>
                          <m:r>
                            <a:rPr lang="en-US" sz="2400" b="1" i="1">
                              <a:solidFill>
                                <a:schemeClr val="bg1"/>
                              </a:solidFill>
                              <a:latin typeface="Cambria Math"/>
                            </a:rPr>
                            <m:t>𝑻</m:t>
                          </m:r>
                        </m:sup>
                      </m:sSubSup>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𝒍</m:t>
                          </m:r>
                        </m:e>
                        <m:sub>
                          <m:r>
                            <a:rPr lang="en-US" sz="2400" b="1" i="1">
                              <a:solidFill>
                                <a:schemeClr val="bg1"/>
                              </a:solidFill>
                              <a:latin typeface="Cambria Math"/>
                              <a:ea typeface="Cambria Math"/>
                            </a:rPr>
                            <m:t>𝟏</m:t>
                          </m:r>
                        </m:sub>
                      </m:sSub>
                      <m:r>
                        <a:rPr lang="en-US" sz="2400" b="1" i="1" smtClean="0">
                          <a:solidFill>
                            <a:schemeClr val="bg1"/>
                          </a:solidFill>
                          <a:latin typeface="Cambria Math"/>
                          <a:ea typeface="Cambria Math"/>
                        </a:rPr>
                        <m:t>)</m:t>
                      </m:r>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6616574" y="2628609"/>
                <a:ext cx="2187778" cy="509820"/>
              </a:xfrm>
              <a:prstGeom prst="rect">
                <a:avLst/>
              </a:prstGeom>
              <a:blipFill rotWithShape="1">
                <a:blip r:embed="rId14"/>
                <a:stretch>
                  <a:fillRect b="-9524"/>
                </a:stretch>
              </a:blipFill>
            </p:spPr>
            <p:txBody>
              <a:bodyPr/>
              <a:lstStyle/>
              <a:p>
                <a:r>
                  <a:rPr lang="en-US">
                    <a:noFill/>
                  </a:rPr>
                  <a:t> </a:t>
                </a:r>
              </a:p>
            </p:txBody>
          </p:sp>
        </mc:Fallback>
      </mc:AlternateContent>
      <p:grpSp>
        <p:nvGrpSpPr>
          <p:cNvPr id="10" name="组合 9"/>
          <p:cNvGrpSpPr/>
          <p:nvPr/>
        </p:nvGrpSpPr>
        <p:grpSpPr>
          <a:xfrm>
            <a:off x="1380133" y="2710385"/>
            <a:ext cx="7642496" cy="1255510"/>
            <a:chOff x="1380133" y="2710385"/>
            <a:chExt cx="7642496" cy="1255510"/>
          </a:xfrm>
        </p:grpSpPr>
        <p:grpSp>
          <p:nvGrpSpPr>
            <p:cNvPr id="16" name="Group 15"/>
            <p:cNvGrpSpPr/>
            <p:nvPr/>
          </p:nvGrpSpPr>
          <p:grpSpPr>
            <a:xfrm>
              <a:off x="1380133" y="2710385"/>
              <a:ext cx="7642496" cy="1255510"/>
              <a:chOff x="1380133" y="2710385"/>
              <a:chExt cx="7642496" cy="1255510"/>
            </a:xfrm>
          </p:grpSpPr>
          <mc:AlternateContent xmlns:mc="http://schemas.openxmlformats.org/markup-compatibility/2006" xmlns:a14="http://schemas.microsoft.com/office/drawing/2010/main">
            <mc:Choice Requires="a14">
              <p:sp>
                <p:nvSpPr>
                  <p:cNvPr id="86" name="TextBox 85"/>
                  <p:cNvSpPr txBox="1"/>
                  <p:nvPr/>
                </p:nvSpPr>
                <p:spPr>
                  <a:xfrm>
                    <a:off x="3963929" y="3167728"/>
                    <a:ext cx="5058700" cy="7981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chemeClr val="bg1"/>
                                  </a:solidFill>
                                  <a:latin typeface="Cambria Math" charset="0"/>
                                </a:rPr>
                              </m:ctrlPr>
                            </m:sSubSupPr>
                            <m:e>
                              <m:r>
                                <a:rPr lang="en-US" sz="2400" b="0" i="1" smtClean="0">
                                  <a:solidFill>
                                    <a:schemeClr val="bg1"/>
                                  </a:solidFill>
                                  <a:latin typeface="Cambria Math"/>
                                  <a:ea typeface="Cambria Math"/>
                                </a:rPr>
                                <m:t>𝐼</m:t>
                              </m:r>
                            </m:e>
                            <m:sub>
                              <m:r>
                                <m:rPr>
                                  <m:sty m:val="p"/>
                                </m:rPr>
                                <a:rPr lang="en-US" sz="2400">
                                  <a:solidFill>
                                    <a:schemeClr val="bg1"/>
                                  </a:solidFill>
                                  <a:latin typeface="Cambria Math"/>
                                </a:rPr>
                                <m:t>p</m:t>
                              </m:r>
                            </m:sub>
                            <m:sup>
                              <m:r>
                                <a:rPr lang="en-US" sz="2400" b="0" i="1" smtClean="0">
                                  <a:solidFill>
                                    <a:schemeClr val="bg1"/>
                                  </a:solidFill>
                                  <a:latin typeface="Cambria Math"/>
                                </a:rPr>
                                <m:t>2</m:t>
                              </m:r>
                            </m:sup>
                          </m:sSubSup>
                          <m:r>
                            <a:rPr lang="en-US" sz="2400" i="1">
                              <a:solidFill>
                                <a:schemeClr val="bg1"/>
                              </a:solidFill>
                              <a:latin typeface="Cambria Math"/>
                            </a:rPr>
                            <m:t>=</m:t>
                          </m:r>
                          <m:sSubSup>
                            <m:sSubSupPr>
                              <m:ctrlPr>
                                <a:rPr lang="en-US" sz="2400" i="1" smtClean="0">
                                  <a:solidFill>
                                    <a:schemeClr val="bg1"/>
                                  </a:solidFill>
                                  <a:latin typeface="Cambria Math" charset="0"/>
                                </a:rPr>
                              </m:ctrlPr>
                            </m:sSubSupPr>
                            <m:e>
                              <m:r>
                                <a:rPr lang="en-US" sz="2400" i="1" smtClean="0">
                                  <a:solidFill>
                                    <a:schemeClr val="bg1"/>
                                  </a:solidFill>
                                  <a:latin typeface="Cambria Math"/>
                                  <a:ea typeface="Cambria Math"/>
                                </a:rPr>
                                <m:t>𝜌</m:t>
                              </m:r>
                            </m:e>
                            <m:sub>
                              <m:r>
                                <m:rPr>
                                  <m:sty m:val="p"/>
                                </m:rPr>
                                <a:rPr lang="en-US" sz="2400" b="0" i="0" smtClean="0">
                                  <a:solidFill>
                                    <a:schemeClr val="bg1"/>
                                  </a:solidFill>
                                  <a:latin typeface="Cambria Math"/>
                                </a:rPr>
                                <m:t>p</m:t>
                              </m:r>
                            </m:sub>
                            <m:sup/>
                          </m:sSubSup>
                          <m:d>
                            <m:dPr>
                              <m:ctrlPr>
                                <a:rPr lang="en-US" sz="2400" b="1" i="1">
                                  <a:solidFill>
                                    <a:schemeClr val="bg1"/>
                                  </a:solidFill>
                                  <a:latin typeface="Cambria Math" charset="0"/>
                                  <a:ea typeface="Cambria Math"/>
                                </a:rPr>
                              </m:ctrlPr>
                            </m:dPr>
                            <m:e>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𝒏</m:t>
                                  </m:r>
                                </m:e>
                                <m:sub>
                                  <m:r>
                                    <a:rPr lang="en-US" sz="2400" b="1">
                                      <a:solidFill>
                                        <a:schemeClr val="bg1"/>
                                      </a:solidFill>
                                      <a:latin typeface="Cambria Math"/>
                                      <a:ea typeface="Cambria Math"/>
                                    </a:rPr>
                                    <m:t>𝐩</m:t>
                                  </m:r>
                                </m:sub>
                              </m:sSub>
                              <m:r>
                                <a:rPr lang="en-US" sz="2400" b="1" i="1">
                                  <a:solidFill>
                                    <a:schemeClr val="bg1"/>
                                  </a:solidFill>
                                  <a:latin typeface="Cambria Math"/>
                                  <a:ea typeface="Cambria Math"/>
                                </a:rPr>
                                <m:t>,</m:t>
                              </m:r>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𝒍</m:t>
                                  </m:r>
                                </m:e>
                                <m:sub>
                                  <m:r>
                                    <a:rPr lang="en-US" sz="2400" b="1" i="1" smtClean="0">
                                      <a:solidFill>
                                        <a:schemeClr val="bg1"/>
                                      </a:solidFill>
                                      <a:latin typeface="Cambria Math"/>
                                      <a:ea typeface="Cambria Math"/>
                                    </a:rPr>
                                    <m:t>𝟐</m:t>
                                  </m:r>
                                </m:sub>
                              </m:sSub>
                              <m:r>
                                <a:rPr lang="en-US" sz="2400" b="1" i="1">
                                  <a:solidFill>
                                    <a:schemeClr val="bg1"/>
                                  </a:solidFill>
                                  <a:latin typeface="Cambria Math"/>
                                  <a:ea typeface="Cambria Math"/>
                                </a:rPr>
                                <m:t>,</m:t>
                              </m:r>
                              <m:r>
                                <a:rPr lang="en-US" sz="2400" b="1" i="1">
                                  <a:solidFill>
                                    <a:schemeClr val="bg1"/>
                                  </a:solidFill>
                                  <a:latin typeface="Cambria Math"/>
                                  <a:ea typeface="Cambria Math"/>
                                </a:rPr>
                                <m:t>𝒗</m:t>
                              </m:r>
                            </m:e>
                          </m:d>
                          <m:r>
                            <a:rPr lang="en-US" sz="2400" b="1" i="1" smtClean="0">
                              <a:solidFill>
                                <a:schemeClr val="bg1"/>
                              </a:solidFill>
                              <a:latin typeface="Cambria Math"/>
                              <a:ea typeface="Cambria Math"/>
                            </a:rPr>
                            <m:t>∙</m:t>
                          </m:r>
                          <m:r>
                            <m:rPr>
                              <m:sty m:val="p"/>
                            </m:rPr>
                            <a:rPr lang="en-US" sz="2400" b="0" i="0" smtClean="0">
                              <a:solidFill>
                                <a:schemeClr val="bg1"/>
                              </a:solidFill>
                              <a:latin typeface="Cambria Math"/>
                              <a:ea typeface="Cambria Math"/>
                            </a:rPr>
                            <m:t>max</m:t>
                          </m:r>
                          <m:r>
                            <a:rPr lang="en-US" sz="2400" i="1">
                              <a:solidFill>
                                <a:schemeClr val="bg1"/>
                              </a:solidFill>
                              <a:latin typeface="Cambria Math"/>
                            </a:rPr>
                            <m:t>(</m:t>
                          </m:r>
                          <m:r>
                            <a:rPr lang="en-US" sz="2400" b="1" i="1" smtClean="0">
                              <a:solidFill>
                                <a:schemeClr val="bg1"/>
                              </a:solidFill>
                              <a:latin typeface="Cambria Math"/>
                            </a:rPr>
                            <m:t>𝟎</m:t>
                          </m:r>
                          <m:r>
                            <a:rPr lang="en-US" sz="2400" b="1" i="1" smtClean="0">
                              <a:solidFill>
                                <a:schemeClr val="bg1"/>
                              </a:solidFill>
                              <a:latin typeface="Cambria Math"/>
                            </a:rPr>
                            <m:t>,</m:t>
                          </m:r>
                          <m:sSubSup>
                            <m:sSubSupPr>
                              <m:ctrlPr>
                                <a:rPr lang="en-US" sz="2400" b="1" i="1">
                                  <a:solidFill>
                                    <a:schemeClr val="bg1"/>
                                  </a:solidFill>
                                  <a:latin typeface="Cambria Math" charset="0"/>
                                </a:rPr>
                              </m:ctrlPr>
                            </m:sSubSupPr>
                            <m:e>
                              <m:r>
                                <a:rPr lang="en-US" sz="2400" b="1" i="1">
                                  <a:solidFill>
                                    <a:schemeClr val="bg1"/>
                                  </a:solidFill>
                                  <a:latin typeface="Cambria Math"/>
                                </a:rPr>
                                <m:t>𝒏</m:t>
                              </m:r>
                            </m:e>
                            <m:sub>
                              <m:r>
                                <a:rPr lang="en-US" sz="2400" b="1">
                                  <a:solidFill>
                                    <a:schemeClr val="bg1"/>
                                  </a:solidFill>
                                  <a:latin typeface="Cambria Math"/>
                                </a:rPr>
                                <m:t>𝐩</m:t>
                              </m:r>
                            </m:sub>
                            <m:sup>
                              <m:r>
                                <a:rPr lang="en-US" sz="2400" b="1" i="1">
                                  <a:solidFill>
                                    <a:schemeClr val="bg1"/>
                                  </a:solidFill>
                                  <a:latin typeface="Cambria Math"/>
                                </a:rPr>
                                <m:t>𝑻</m:t>
                              </m:r>
                            </m:sup>
                          </m:sSubSup>
                          <m:sSub>
                            <m:sSubPr>
                              <m:ctrlPr>
                                <a:rPr lang="en-US" sz="2400" b="1" i="1">
                                  <a:solidFill>
                                    <a:schemeClr val="bg1"/>
                                  </a:solidFill>
                                  <a:latin typeface="Cambria Math" charset="0"/>
                                  <a:ea typeface="Cambria Math"/>
                                </a:rPr>
                              </m:ctrlPr>
                            </m:sSubPr>
                            <m:e>
                              <m:r>
                                <a:rPr lang="en-US" sz="2400" b="1" i="1" smtClean="0">
                                  <a:solidFill>
                                    <a:schemeClr val="bg1"/>
                                  </a:solidFill>
                                  <a:latin typeface="Cambria Math"/>
                                  <a:ea typeface="Cambria Math"/>
                                </a:rPr>
                                <m:t>𝒍</m:t>
                              </m:r>
                            </m:e>
                            <m:sub>
                              <m:r>
                                <a:rPr lang="en-US" sz="2400" b="1" i="1" smtClean="0">
                                  <a:solidFill>
                                    <a:schemeClr val="bg1"/>
                                  </a:solidFill>
                                  <a:latin typeface="Cambria Math"/>
                                  <a:ea typeface="Cambria Math"/>
                                </a:rPr>
                                <m:t>𝟐</m:t>
                              </m:r>
                            </m:sub>
                          </m:sSub>
                          <m:r>
                            <a:rPr lang="en-US" sz="2400" i="1">
                              <a:solidFill>
                                <a:schemeClr val="bg1"/>
                              </a:solidFill>
                              <a:latin typeface="Cambria Math"/>
                            </a:rPr>
                            <m:t>)</m:t>
                          </m:r>
                        </m:oMath>
                      </m:oMathPara>
                    </a14:m>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3963929" y="3167728"/>
                    <a:ext cx="5058700" cy="798167"/>
                  </a:xfrm>
                  <a:prstGeom prst="rect">
                    <a:avLst/>
                  </a:prstGeom>
                  <a:blipFill rotWithShape="1">
                    <a:blip r:embed="rId15"/>
                    <a:stretch>
                      <a:fillRect/>
                    </a:stretch>
                  </a:blipFill>
                </p:spPr>
                <p:txBody>
                  <a:bodyPr/>
                  <a:lstStyle/>
                  <a:p>
                    <a:r>
                      <a:rPr lang="en-US">
                        <a:noFill/>
                      </a:rPr>
                      <a:t> </a:t>
                    </a:r>
                  </a:p>
                </p:txBody>
              </p:sp>
            </mc:Fallback>
          </mc:AlternateContent>
          <p:sp>
            <p:nvSpPr>
              <p:cNvPr id="66" name="AutoShape 3"/>
              <p:cNvSpPr>
                <a:spLocks noChangeArrowheads="1"/>
              </p:cNvSpPr>
              <p:nvPr/>
            </p:nvSpPr>
            <p:spPr bwMode="auto">
              <a:xfrm>
                <a:off x="1380133" y="2710385"/>
                <a:ext cx="348055" cy="339381"/>
              </a:xfrm>
              <a:prstGeom prst="sun">
                <a:avLst>
                  <a:gd name="adj" fmla="val 25000"/>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grpSp>
        <mc:AlternateContent xmlns:mc="http://schemas.openxmlformats.org/markup-compatibility/2006" xmlns:a14="http://schemas.microsoft.com/office/drawing/2010/main">
          <mc:Choice Requires="a14">
            <p:sp>
              <p:nvSpPr>
                <p:cNvPr id="63" name="Text Box 18"/>
                <p:cNvSpPr txBox="1">
                  <a:spLocks noChangeArrowheads="1"/>
                </p:cNvSpPr>
                <p:nvPr/>
              </p:nvSpPr>
              <p:spPr bwMode="auto">
                <a:xfrm>
                  <a:off x="1607833" y="2971472"/>
                  <a:ext cx="440219" cy="3925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charset="0"/>
                                <a:ea typeface="Cambria Math"/>
                              </a:rPr>
                            </m:ctrlPr>
                          </m:sSubPr>
                          <m:e>
                            <m:r>
                              <a:rPr lang="en-US" sz="2000" b="1" i="1">
                                <a:solidFill>
                                  <a:schemeClr val="bg1"/>
                                </a:solidFill>
                                <a:latin typeface="Cambria Math"/>
                                <a:ea typeface="Cambria Math"/>
                              </a:rPr>
                              <m:t>𝒍</m:t>
                            </m:r>
                          </m:e>
                          <m:sub>
                            <m:r>
                              <a:rPr lang="en-US" sz="2000" b="1" i="1" smtClean="0">
                                <a:solidFill>
                                  <a:schemeClr val="bg1"/>
                                </a:solidFill>
                                <a:latin typeface="Cambria Math"/>
                                <a:ea typeface="Cambria Math"/>
                              </a:rPr>
                              <m:t>𝟐</m:t>
                            </m:r>
                          </m:sub>
                        </m:sSub>
                      </m:oMath>
                    </m:oMathPara>
                  </a14:m>
                  <a:endParaRPr lang="en-US" altLang="en-US" sz="2000" b="1" baseline="-25000" dirty="0">
                    <a:solidFill>
                      <a:schemeClr val="bg1"/>
                    </a:solidFill>
                    <a:latin typeface="+mj-lt"/>
                    <a:ea typeface="Verdana" panose="020B0604030504040204" pitchFamily="34" charset="0"/>
                    <a:cs typeface="Verdana" panose="020B0604030504040204" pitchFamily="34" charset="0"/>
                  </a:endParaRPr>
                </a:p>
              </p:txBody>
            </p:sp>
          </mc:Choice>
          <mc:Fallback xmlns="">
            <p:sp>
              <p:nvSpPr>
                <p:cNvPr id="63" name="Text Box 18"/>
                <p:cNvSpPr txBox="1">
                  <a:spLocks noRot="1" noChangeAspect="1" noMove="1" noResize="1" noEditPoints="1" noAdjustHandles="1" noChangeArrowheads="1" noChangeShapeType="1" noTextEdit="1"/>
                </p:cNvSpPr>
                <p:nvPr/>
              </p:nvSpPr>
              <p:spPr bwMode="auto">
                <a:xfrm>
                  <a:off x="1607833" y="2971472"/>
                  <a:ext cx="440219" cy="392512"/>
                </a:xfrm>
                <a:prstGeom prst="rect">
                  <a:avLst/>
                </a:prstGeom>
                <a:blipFill rotWithShape="1">
                  <a:blip r:embed="rId16"/>
                  <a:stretch>
                    <a:fillRect b="-307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13" name="组合 12"/>
          <p:cNvGrpSpPr/>
          <p:nvPr/>
        </p:nvGrpSpPr>
        <p:grpSpPr>
          <a:xfrm>
            <a:off x="1894086" y="2540694"/>
            <a:ext cx="7133238" cy="2005699"/>
            <a:chOff x="1894086" y="2540694"/>
            <a:chExt cx="7133238" cy="2005699"/>
          </a:xfrm>
        </p:grpSpPr>
        <p:grpSp>
          <p:nvGrpSpPr>
            <p:cNvPr id="17" name="Group 16"/>
            <p:cNvGrpSpPr/>
            <p:nvPr/>
          </p:nvGrpSpPr>
          <p:grpSpPr>
            <a:xfrm>
              <a:off x="1894086" y="2540694"/>
              <a:ext cx="7133238" cy="2005699"/>
              <a:chOff x="1894086" y="2540694"/>
              <a:chExt cx="7133238" cy="2005699"/>
            </a:xfrm>
          </p:grpSpPr>
          <mc:AlternateContent xmlns:mc="http://schemas.openxmlformats.org/markup-compatibility/2006" xmlns:a14="http://schemas.microsoft.com/office/drawing/2010/main">
            <mc:Choice Requires="a14">
              <p:sp>
                <p:nvSpPr>
                  <p:cNvPr id="87" name="TextBox 86"/>
                  <p:cNvSpPr txBox="1"/>
                  <p:nvPr/>
                </p:nvSpPr>
                <p:spPr>
                  <a:xfrm>
                    <a:off x="3968624" y="3748226"/>
                    <a:ext cx="5058700" cy="7981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chemeClr val="bg1"/>
                                  </a:solidFill>
                                  <a:latin typeface="Cambria Math" charset="0"/>
                                </a:rPr>
                              </m:ctrlPr>
                            </m:sSubSupPr>
                            <m:e>
                              <m:r>
                                <a:rPr lang="en-US" sz="2400" b="0" i="1" smtClean="0">
                                  <a:solidFill>
                                    <a:schemeClr val="bg1"/>
                                  </a:solidFill>
                                  <a:latin typeface="Cambria Math"/>
                                  <a:ea typeface="Cambria Math"/>
                                </a:rPr>
                                <m:t>𝐼</m:t>
                              </m:r>
                            </m:e>
                            <m:sub>
                              <m:r>
                                <m:rPr>
                                  <m:sty m:val="p"/>
                                </m:rPr>
                                <a:rPr lang="en-US" sz="2400">
                                  <a:solidFill>
                                    <a:schemeClr val="bg1"/>
                                  </a:solidFill>
                                  <a:latin typeface="Cambria Math"/>
                                </a:rPr>
                                <m:t>p</m:t>
                              </m:r>
                            </m:sub>
                            <m:sup>
                              <m:r>
                                <a:rPr lang="en-US" sz="2400" b="0" i="1" smtClean="0">
                                  <a:solidFill>
                                    <a:schemeClr val="bg1"/>
                                  </a:solidFill>
                                  <a:latin typeface="Cambria Math"/>
                                </a:rPr>
                                <m:t>3</m:t>
                              </m:r>
                            </m:sup>
                          </m:sSubSup>
                          <m:r>
                            <a:rPr lang="en-US" sz="2400" i="1">
                              <a:solidFill>
                                <a:schemeClr val="bg1"/>
                              </a:solidFill>
                              <a:latin typeface="Cambria Math"/>
                            </a:rPr>
                            <m:t>=</m:t>
                          </m:r>
                          <m:sSubSup>
                            <m:sSubSupPr>
                              <m:ctrlPr>
                                <a:rPr lang="en-US" sz="2400" i="1" smtClean="0">
                                  <a:solidFill>
                                    <a:schemeClr val="bg1"/>
                                  </a:solidFill>
                                  <a:latin typeface="Cambria Math" charset="0"/>
                                </a:rPr>
                              </m:ctrlPr>
                            </m:sSubSupPr>
                            <m:e>
                              <m:r>
                                <a:rPr lang="en-US" sz="2400" i="1" smtClean="0">
                                  <a:solidFill>
                                    <a:schemeClr val="bg1"/>
                                  </a:solidFill>
                                  <a:latin typeface="Cambria Math"/>
                                  <a:ea typeface="Cambria Math"/>
                                </a:rPr>
                                <m:t>𝜌</m:t>
                              </m:r>
                            </m:e>
                            <m:sub>
                              <m:r>
                                <m:rPr>
                                  <m:sty m:val="p"/>
                                </m:rPr>
                                <a:rPr lang="en-US" sz="2400" b="0" i="0" smtClean="0">
                                  <a:solidFill>
                                    <a:schemeClr val="bg1"/>
                                  </a:solidFill>
                                  <a:latin typeface="Cambria Math"/>
                                </a:rPr>
                                <m:t>p</m:t>
                              </m:r>
                            </m:sub>
                            <m:sup/>
                          </m:sSubSup>
                          <m:d>
                            <m:dPr>
                              <m:ctrlPr>
                                <a:rPr lang="en-US" sz="2400" b="1" i="1">
                                  <a:solidFill>
                                    <a:schemeClr val="bg1"/>
                                  </a:solidFill>
                                  <a:latin typeface="Cambria Math" charset="0"/>
                                  <a:ea typeface="Cambria Math"/>
                                </a:rPr>
                              </m:ctrlPr>
                            </m:dPr>
                            <m:e>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𝒏</m:t>
                                  </m:r>
                                </m:e>
                                <m:sub>
                                  <m:r>
                                    <a:rPr lang="en-US" sz="2400" b="1">
                                      <a:solidFill>
                                        <a:schemeClr val="bg1"/>
                                      </a:solidFill>
                                      <a:latin typeface="Cambria Math"/>
                                      <a:ea typeface="Cambria Math"/>
                                    </a:rPr>
                                    <m:t>𝐩</m:t>
                                  </m:r>
                                </m:sub>
                              </m:sSub>
                              <m:r>
                                <a:rPr lang="en-US" sz="2400" b="1" i="1">
                                  <a:solidFill>
                                    <a:schemeClr val="bg1"/>
                                  </a:solidFill>
                                  <a:latin typeface="Cambria Math"/>
                                  <a:ea typeface="Cambria Math"/>
                                </a:rPr>
                                <m:t>,</m:t>
                              </m:r>
                              <m:sSub>
                                <m:sSubPr>
                                  <m:ctrlPr>
                                    <a:rPr lang="en-US" sz="2400" b="1" i="1">
                                      <a:solidFill>
                                        <a:schemeClr val="bg1"/>
                                      </a:solidFill>
                                      <a:latin typeface="Cambria Math" charset="0"/>
                                      <a:ea typeface="Cambria Math"/>
                                    </a:rPr>
                                  </m:ctrlPr>
                                </m:sSubPr>
                                <m:e>
                                  <m:r>
                                    <a:rPr lang="en-US" sz="2400" b="1" i="1">
                                      <a:solidFill>
                                        <a:schemeClr val="bg1"/>
                                      </a:solidFill>
                                      <a:latin typeface="Cambria Math"/>
                                      <a:ea typeface="Cambria Math"/>
                                    </a:rPr>
                                    <m:t>𝒍</m:t>
                                  </m:r>
                                </m:e>
                                <m:sub>
                                  <m:r>
                                    <a:rPr lang="en-US" sz="2400" b="1" i="1" smtClean="0">
                                      <a:solidFill>
                                        <a:schemeClr val="bg1"/>
                                      </a:solidFill>
                                      <a:latin typeface="Cambria Math"/>
                                      <a:ea typeface="Cambria Math"/>
                                    </a:rPr>
                                    <m:t>𝟑</m:t>
                                  </m:r>
                                </m:sub>
                              </m:sSub>
                              <m:r>
                                <a:rPr lang="en-US" sz="2400" b="1" i="1">
                                  <a:solidFill>
                                    <a:schemeClr val="bg1"/>
                                  </a:solidFill>
                                  <a:latin typeface="Cambria Math"/>
                                  <a:ea typeface="Cambria Math"/>
                                </a:rPr>
                                <m:t>,</m:t>
                              </m:r>
                              <m:r>
                                <a:rPr lang="en-US" sz="2400" b="1" i="1">
                                  <a:solidFill>
                                    <a:schemeClr val="bg1"/>
                                  </a:solidFill>
                                  <a:latin typeface="Cambria Math"/>
                                  <a:ea typeface="Cambria Math"/>
                                </a:rPr>
                                <m:t>𝒗</m:t>
                              </m:r>
                            </m:e>
                          </m:d>
                          <m:r>
                            <a:rPr lang="en-US" sz="2400" b="1" i="1" smtClean="0">
                              <a:solidFill>
                                <a:schemeClr val="bg1"/>
                              </a:solidFill>
                              <a:latin typeface="Cambria Math"/>
                              <a:ea typeface="Cambria Math"/>
                            </a:rPr>
                            <m:t>∙</m:t>
                          </m:r>
                          <m:r>
                            <m:rPr>
                              <m:sty m:val="p"/>
                            </m:rPr>
                            <a:rPr lang="en-US" sz="2400" b="0" i="0" smtClean="0">
                              <a:solidFill>
                                <a:schemeClr val="bg1"/>
                              </a:solidFill>
                              <a:latin typeface="Cambria Math"/>
                              <a:ea typeface="Cambria Math"/>
                            </a:rPr>
                            <m:t>max</m:t>
                          </m:r>
                          <m:r>
                            <a:rPr lang="en-US" sz="2400" i="1">
                              <a:solidFill>
                                <a:schemeClr val="bg1"/>
                              </a:solidFill>
                              <a:latin typeface="Cambria Math"/>
                            </a:rPr>
                            <m:t>(</m:t>
                          </m:r>
                          <m:r>
                            <a:rPr lang="en-US" sz="2400" b="1" i="1" smtClean="0">
                              <a:solidFill>
                                <a:schemeClr val="bg1"/>
                              </a:solidFill>
                              <a:latin typeface="Cambria Math"/>
                            </a:rPr>
                            <m:t>𝟎</m:t>
                          </m:r>
                          <m:r>
                            <a:rPr lang="en-US" sz="2400" b="1" i="1" smtClean="0">
                              <a:solidFill>
                                <a:schemeClr val="bg1"/>
                              </a:solidFill>
                              <a:latin typeface="Cambria Math"/>
                            </a:rPr>
                            <m:t>,</m:t>
                          </m:r>
                          <m:sSubSup>
                            <m:sSubSupPr>
                              <m:ctrlPr>
                                <a:rPr lang="en-US" sz="2400" b="1" i="1">
                                  <a:solidFill>
                                    <a:schemeClr val="bg1"/>
                                  </a:solidFill>
                                  <a:latin typeface="Cambria Math" charset="0"/>
                                </a:rPr>
                              </m:ctrlPr>
                            </m:sSubSupPr>
                            <m:e>
                              <m:r>
                                <a:rPr lang="en-US" sz="2400" b="1" i="1">
                                  <a:solidFill>
                                    <a:schemeClr val="bg1"/>
                                  </a:solidFill>
                                  <a:latin typeface="Cambria Math"/>
                                </a:rPr>
                                <m:t>𝒏</m:t>
                              </m:r>
                            </m:e>
                            <m:sub>
                              <m:r>
                                <a:rPr lang="en-US" sz="2400" b="1">
                                  <a:solidFill>
                                    <a:schemeClr val="bg1"/>
                                  </a:solidFill>
                                  <a:latin typeface="Cambria Math"/>
                                </a:rPr>
                                <m:t>𝐩</m:t>
                              </m:r>
                            </m:sub>
                            <m:sup>
                              <m:r>
                                <a:rPr lang="en-US" sz="2400" b="1" i="1">
                                  <a:solidFill>
                                    <a:schemeClr val="bg1"/>
                                  </a:solidFill>
                                  <a:latin typeface="Cambria Math"/>
                                </a:rPr>
                                <m:t>𝑻</m:t>
                              </m:r>
                            </m:sup>
                          </m:sSubSup>
                          <m:sSub>
                            <m:sSubPr>
                              <m:ctrlPr>
                                <a:rPr lang="en-US" sz="2400" b="1" i="1">
                                  <a:solidFill>
                                    <a:schemeClr val="bg1"/>
                                  </a:solidFill>
                                  <a:latin typeface="Cambria Math" charset="0"/>
                                  <a:ea typeface="Cambria Math"/>
                                </a:rPr>
                              </m:ctrlPr>
                            </m:sSubPr>
                            <m:e>
                              <m:r>
                                <a:rPr lang="en-US" sz="2400" b="1" i="1" smtClean="0">
                                  <a:solidFill>
                                    <a:schemeClr val="bg1"/>
                                  </a:solidFill>
                                  <a:latin typeface="Cambria Math"/>
                                  <a:ea typeface="Cambria Math"/>
                                </a:rPr>
                                <m:t>𝒍</m:t>
                              </m:r>
                            </m:e>
                            <m:sub>
                              <m:r>
                                <a:rPr lang="en-US" sz="2400" b="1" i="1" smtClean="0">
                                  <a:solidFill>
                                    <a:schemeClr val="bg1"/>
                                  </a:solidFill>
                                  <a:latin typeface="Cambria Math"/>
                                  <a:ea typeface="Cambria Math"/>
                                </a:rPr>
                                <m:t>𝟑</m:t>
                              </m:r>
                            </m:sub>
                          </m:sSub>
                          <m:r>
                            <a:rPr lang="en-US" sz="2400" i="1">
                              <a:solidFill>
                                <a:schemeClr val="bg1"/>
                              </a:solidFill>
                              <a:latin typeface="Cambria Math"/>
                            </a:rPr>
                            <m:t>)</m:t>
                          </m:r>
                        </m:oMath>
                      </m:oMathPara>
                    </a14:m>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mc:Choice>
            <mc:Fallback xmlns="">
              <p:sp>
                <p:nvSpPr>
                  <p:cNvPr id="87" name="TextBox 86"/>
                  <p:cNvSpPr txBox="1">
                    <a:spLocks noRot="1" noChangeAspect="1" noMove="1" noResize="1" noEditPoints="1" noAdjustHandles="1" noChangeArrowheads="1" noChangeShapeType="1" noTextEdit="1"/>
                  </p:cNvSpPr>
                  <p:nvPr/>
                </p:nvSpPr>
                <p:spPr>
                  <a:xfrm>
                    <a:off x="3968624" y="3748226"/>
                    <a:ext cx="5058700" cy="798167"/>
                  </a:xfrm>
                  <a:prstGeom prst="rect">
                    <a:avLst/>
                  </a:prstGeom>
                  <a:blipFill rotWithShape="1">
                    <a:blip r:embed="rId17"/>
                    <a:stretch>
                      <a:fillRect/>
                    </a:stretch>
                  </a:blipFill>
                </p:spPr>
                <p:txBody>
                  <a:bodyPr/>
                  <a:lstStyle/>
                  <a:p>
                    <a:r>
                      <a:rPr lang="en-US">
                        <a:noFill/>
                      </a:rPr>
                      <a:t> </a:t>
                    </a:r>
                  </a:p>
                </p:txBody>
              </p:sp>
            </mc:Fallback>
          </mc:AlternateContent>
          <p:sp>
            <p:nvSpPr>
              <p:cNvPr id="67" name="AutoShape 3"/>
              <p:cNvSpPr>
                <a:spLocks noChangeArrowheads="1"/>
              </p:cNvSpPr>
              <p:nvPr/>
            </p:nvSpPr>
            <p:spPr bwMode="auto">
              <a:xfrm>
                <a:off x="1894086" y="2540694"/>
                <a:ext cx="348055" cy="339381"/>
              </a:xfrm>
              <a:prstGeom prst="sun">
                <a:avLst>
                  <a:gd name="adj" fmla="val 25000"/>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grpSp>
        <mc:AlternateContent xmlns:mc="http://schemas.openxmlformats.org/markup-compatibility/2006" xmlns:a14="http://schemas.microsoft.com/office/drawing/2010/main">
          <mc:Choice Requires="a14">
            <p:sp>
              <p:nvSpPr>
                <p:cNvPr id="64" name="Text Box 18"/>
                <p:cNvSpPr txBox="1">
                  <a:spLocks noChangeArrowheads="1"/>
                </p:cNvSpPr>
                <p:nvPr/>
              </p:nvSpPr>
              <p:spPr bwMode="auto">
                <a:xfrm>
                  <a:off x="2054038" y="2720642"/>
                  <a:ext cx="440219" cy="3925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charset="0"/>
                                <a:ea typeface="Cambria Math"/>
                              </a:rPr>
                            </m:ctrlPr>
                          </m:sSubPr>
                          <m:e>
                            <m:r>
                              <a:rPr lang="en-US" sz="2000" b="1" i="1">
                                <a:solidFill>
                                  <a:schemeClr val="bg1"/>
                                </a:solidFill>
                                <a:latin typeface="Cambria Math"/>
                                <a:ea typeface="Cambria Math"/>
                              </a:rPr>
                              <m:t>𝒍</m:t>
                            </m:r>
                          </m:e>
                          <m:sub>
                            <m:r>
                              <a:rPr lang="en-US" sz="2000" b="1" i="1" smtClean="0">
                                <a:solidFill>
                                  <a:schemeClr val="bg1"/>
                                </a:solidFill>
                                <a:latin typeface="Cambria Math"/>
                                <a:ea typeface="Cambria Math"/>
                              </a:rPr>
                              <m:t>𝟑</m:t>
                            </m:r>
                          </m:sub>
                        </m:sSub>
                      </m:oMath>
                    </m:oMathPara>
                  </a14:m>
                  <a:endParaRPr lang="en-US" altLang="en-US" sz="2000" b="1" baseline="-25000" dirty="0">
                    <a:solidFill>
                      <a:schemeClr val="bg1"/>
                    </a:solidFill>
                    <a:latin typeface="+mj-lt"/>
                    <a:ea typeface="Verdana" panose="020B0604030504040204" pitchFamily="34" charset="0"/>
                    <a:cs typeface="Verdana" panose="020B0604030504040204" pitchFamily="34" charset="0"/>
                  </a:endParaRPr>
                </a:p>
              </p:txBody>
            </p:sp>
          </mc:Choice>
          <mc:Fallback xmlns="">
            <p:sp>
              <p:nvSpPr>
                <p:cNvPr id="64" name="Text Box 18"/>
                <p:cNvSpPr txBox="1">
                  <a:spLocks noRot="1" noChangeAspect="1" noMove="1" noResize="1" noEditPoints="1" noAdjustHandles="1" noChangeArrowheads="1" noChangeShapeType="1" noTextEdit="1"/>
                </p:cNvSpPr>
                <p:nvPr/>
              </p:nvSpPr>
              <p:spPr bwMode="auto">
                <a:xfrm>
                  <a:off x="2054038" y="2720642"/>
                  <a:ext cx="440219" cy="392512"/>
                </a:xfrm>
                <a:prstGeom prst="rect">
                  <a:avLst/>
                </a:prstGeom>
                <a:blipFill rotWithShape="1">
                  <a:blip r:embed="rId18"/>
                  <a:stretch>
                    <a:fillRect b="-307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Tree>
    <p:extLst>
      <p:ext uri="{BB962C8B-B14F-4D97-AF65-F5344CB8AC3E}">
        <p14:creationId xmlns:p14="http://schemas.microsoft.com/office/powerpoint/2010/main" val="419920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5"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2101497" y="4712006"/>
                <a:ext cx="240382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𝐵</m:t>
                      </m:r>
                      <m:r>
                        <a:rPr lang="en-US" sz="2400" b="0" i="1" smtClean="0">
                          <a:solidFill>
                            <a:schemeClr val="bg1"/>
                          </a:solidFill>
                          <a:latin typeface="Cambria Math"/>
                        </a:rPr>
                        <m:t>(</m:t>
                      </m:r>
                      <m:r>
                        <a:rPr lang="en-US" sz="2400" b="0" i="1" smtClean="0">
                          <a:solidFill>
                            <a:schemeClr val="bg1"/>
                          </a:solidFill>
                          <a:latin typeface="Cambria Math"/>
                        </a:rPr>
                        <m:t>𝑛</m:t>
                      </m:r>
                      <m:r>
                        <a:rPr lang="en-US" sz="2400" b="0" i="1" smtClean="0">
                          <a:solidFill>
                            <a:schemeClr val="bg1"/>
                          </a:solidFill>
                          <a:latin typeface="Cambria Math"/>
                        </a:rPr>
                        <m:t>)</m:t>
                      </m:r>
                    </m:oMath>
                  </m:oMathPara>
                </a14:m>
                <a:endParaRPr lang="en-US"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2101497" y="4712006"/>
                <a:ext cx="2403828" cy="461665"/>
              </a:xfrm>
              <a:prstGeom prst="rect">
                <a:avLst/>
              </a:prstGeom>
              <a:blipFill rotWithShape="1">
                <a:blip r:embed="rId3"/>
                <a:stretch>
                  <a:fillRect b="-17105"/>
                </a:stretch>
              </a:blipFill>
            </p:spPr>
            <p:txBody>
              <a:bodyPr/>
              <a:lstStyle/>
              <a:p>
                <a:r>
                  <a:rPr lang="en-US">
                    <a:noFill/>
                  </a:rPr>
                  <a:t> </a:t>
                </a:r>
              </a:p>
            </p:txBody>
          </p:sp>
        </mc:Fallback>
      </mc:AlternateContent>
      <p:grpSp>
        <p:nvGrpSpPr>
          <p:cNvPr id="21" name="Group 20"/>
          <p:cNvGrpSpPr/>
          <p:nvPr/>
        </p:nvGrpSpPr>
        <p:grpSpPr>
          <a:xfrm>
            <a:off x="533400" y="4618270"/>
            <a:ext cx="1969542" cy="1706330"/>
            <a:chOff x="1905000" y="3810000"/>
            <a:chExt cx="2590800" cy="1972789"/>
          </a:xfrm>
        </p:grpSpPr>
        <p:pic>
          <p:nvPicPr>
            <p:cNvPr id="95" name="Picture 3" descr="C:\psmImages\matlabCode\demo_sphere\alum-bronze.pn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343257" y="381000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5" descr="C:\psmImages\matlabCode\demo_sphere\specular-orange-phenolic.pn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593834" y="381000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10" descr="C:\psmImages\matlabCode\demo_sphere\orange-paint.pn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002191" y="381000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8" name="Picture 9" descr="C:\psmImages\matlabCode\demo_sphere\red-metallic-paint.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934427" y="381000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9" name="Picture 11" descr="C:\psmImages\matlabCode\demo_sphere\pearl-paint.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679434" y="381000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0" name="Straight Connector 99"/>
            <p:cNvCxnSpPr/>
            <p:nvPr/>
          </p:nvCxnSpPr>
          <p:spPr>
            <a:xfrm>
              <a:off x="3104062" y="4015740"/>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101" name="Double Bracket 100"/>
            <p:cNvSpPr/>
            <p:nvPr/>
          </p:nvSpPr>
          <p:spPr>
            <a:xfrm>
              <a:off x="1905000" y="3810000"/>
              <a:ext cx="2590800" cy="1905000"/>
            </a:xfrm>
            <a:prstGeom prst="bracketPair">
              <a:avLst>
                <a:gd name="adj" fmla="val 8391"/>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 name="Picture 18" descr="C:\psmImages\matlabCode\demo_sphere\specular-violet-phenolic.png"/>
            <p:cNvPicPr>
              <a:picLocks noChangeArrowheads="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593834" y="4198827"/>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 name="Picture 19" descr="C:\psmImages\matlabCode\demo_sphere\specular-yellow-phenolic.png"/>
            <p:cNvPicPr>
              <a:picLocks noChangeArrowheads="1"/>
            </p:cNvPicPr>
            <p:nvPr/>
          </p:nvPicPr>
          <p:blipFill>
            <a:blip r:embed="rId16" cstate="screen">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1348832">
              <a:off x="3948896" y="4198827"/>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 name="Picture 25" descr="C:\psmImages\matlabCode\demo_sphere\dark-blue-paint.png"/>
            <p:cNvPicPr>
              <a:picLocks noChangeArrowheads="1"/>
            </p:cNvPicPr>
            <p:nvPr/>
          </p:nvPicPr>
          <p:blipFill>
            <a:blip r:embed="rId18" cstate="screen">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984092" y="4206819"/>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 name="Picture 2" descr="C:\psmImages\matlabCode\demo_sphere\alumina-oxide.png"/>
            <p:cNvPicPr>
              <a:picLocks noChangeArrowheads="1"/>
            </p:cNvPicPr>
            <p:nvPr/>
          </p:nvPicPr>
          <p:blipFill>
            <a:blip r:embed="rId20" cstate="screen">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325104" y="4198827"/>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 name="Picture 14" descr="C:\psmImages\matlabCode\demo_sphere\white-fabric2.png"/>
            <p:cNvPicPr>
              <a:picLocks noChangeArrowheads="1"/>
            </p:cNvPicPr>
            <p:nvPr/>
          </p:nvPicPr>
          <p:blipFill>
            <a:blip r:embed="rId22" cstate="screen">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702107" y="4198827"/>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7" name="Straight Connector 106"/>
            <p:cNvCxnSpPr/>
            <p:nvPr/>
          </p:nvCxnSpPr>
          <p:spPr>
            <a:xfrm>
              <a:off x="3114675" y="4419600"/>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pic>
          <p:nvPicPr>
            <p:cNvPr id="108" name="Picture 14" descr="C:\psmImages\matlabCode\demo_sphere\yellow-paint.png"/>
            <p:cNvPicPr>
              <a:picLocks noChangeArrowheads="1"/>
            </p:cNvPicPr>
            <p:nvPr/>
          </p:nvPicPr>
          <p:blipFill>
            <a:blip r:embed="rId24" cstate="screen">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1958071" y="460342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9" name="Picture 22" descr="C:\psmImages\matlabCode\demo_sphere\pickled-oak-260.png"/>
            <p:cNvPicPr>
              <a:picLocks noChangeArrowheads="1"/>
            </p:cNvPicPr>
            <p:nvPr/>
          </p:nvPicPr>
          <p:blipFill>
            <a:blip r:embed="rId26" cstate="screen">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3587095" y="4594859"/>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0" name="Picture 26" descr="C:\psmImages\matlabCode\demo_sphere\brass.png"/>
            <p:cNvPicPr>
              <a:picLocks noChangeArrowheads="1"/>
            </p:cNvPicPr>
            <p:nvPr/>
          </p:nvPicPr>
          <p:blipFill>
            <a:blip r:embed="rId28" cstate="screen">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2698594" y="4598646"/>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1" name="Picture 27" descr="C:\psmImages\matlabCode\demo_sphere\grease-covered-steel.png"/>
            <p:cNvPicPr>
              <a:picLocks noChangeArrowheads="1"/>
            </p:cNvPicPr>
            <p:nvPr/>
          </p:nvPicPr>
          <p:blipFill>
            <a:blip r:embed="rId30" cstate="screen">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3935899" y="4557018"/>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 name="Picture 30" descr="C:\psmImages\matlabCode\demo_sphere\beige-fabric.png"/>
            <p:cNvPicPr>
              <a:picLocks noChangeArrowheads="1"/>
            </p:cNvPicPr>
            <p:nvPr/>
          </p:nvPicPr>
          <p:blipFill>
            <a:blip r:embed="rId32" cstate="screen">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2325103" y="4598646"/>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3" name="Picture 33" descr="C:\psmImages\matlabCode\demo_sphere\blue-rubber.png"/>
            <p:cNvPicPr>
              <a:picLocks noChangeArrowheads="1"/>
            </p:cNvPicPr>
            <p:nvPr/>
          </p:nvPicPr>
          <p:blipFill>
            <a:blip r:embed="rId34" cstate="screen">
              <a:extLst>
                <a:ext uri="{BEBA8EAE-BF5A-486C-A8C5-ECC9F3942E4B}">
                  <a14:imgProps xmlns:a14="http://schemas.microsoft.com/office/drawing/2010/main">
                    <a14:imgLayer r:embed="rId3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2325103" y="499712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4" name="Picture 5" descr="C:\psmImages\matlabCode\demo_sphere\gold-metallic-paint3.png"/>
            <p:cNvPicPr>
              <a:picLocks noChangeArrowheads="1"/>
            </p:cNvPicPr>
            <p:nvPr/>
          </p:nvPicPr>
          <p:blipFill rotWithShape="1">
            <a:blip r:embed="rId36" cstate="screen">
              <a:extLst>
                <a:ext uri="{BEBA8EAE-BF5A-486C-A8C5-ECC9F3942E4B}">
                  <a14:imgProps xmlns:a14="http://schemas.microsoft.com/office/drawing/2010/main">
                    <a14:imgLayer r:embed="rId37">
                      <a14:imgEffect>
                        <a14:backgroundRemoval t="10000" b="90000" l="8182" r="88182"/>
                      </a14:imgEffect>
                    </a14:imgLayer>
                  </a14:imgProps>
                </a:ext>
                <a:ext uri="{28A0092B-C50C-407E-A947-70E740481C1C}">
                  <a14:useLocalDpi xmlns:a14="http://schemas.microsoft.com/office/drawing/2010/main"/>
                </a:ext>
              </a:extLst>
            </a:blip>
            <a:srcRect r="10891"/>
            <a:stretch/>
          </p:blipFill>
          <p:spPr bwMode="auto">
            <a:xfrm rot="20749474">
              <a:off x="1939973" y="499712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5" name="Picture 8" descr="C:\psmImages\matlabCode\demo_sphere\blue-metallic-paint2.png"/>
            <p:cNvPicPr>
              <a:picLocks noChangeArrowheads="1"/>
            </p:cNvPicPr>
            <p:nvPr/>
          </p:nvPicPr>
          <p:blipFill rotWithShape="1">
            <a:blip r:embed="rId38" cstate="screen">
              <a:extLst>
                <a:ext uri="{BEBA8EAE-BF5A-486C-A8C5-ECC9F3942E4B}">
                  <a14:imgProps xmlns:a14="http://schemas.microsoft.com/office/drawing/2010/main">
                    <a14:imgLayer r:embed="rId39">
                      <a14:imgEffect>
                        <a14:backgroundRemoval t="10000" b="90000" l="8182" r="86364"/>
                      </a14:imgEffect>
                    </a14:imgLayer>
                  </a14:imgProps>
                </a:ext>
                <a:ext uri="{28A0092B-C50C-407E-A947-70E740481C1C}">
                  <a14:useLocalDpi xmlns:a14="http://schemas.microsoft.com/office/drawing/2010/main"/>
                </a:ext>
              </a:extLst>
            </a:blip>
            <a:srcRect r="12460"/>
            <a:stretch/>
          </p:blipFill>
          <p:spPr bwMode="auto">
            <a:xfrm rot="20749474">
              <a:off x="3593834" y="4993942"/>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6" name="Picture 9" descr="C:\psmImages\matlabCode\demo_sphere\red-metallic-paint.png"/>
            <p:cNvPicPr>
              <a:picLocks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3948895" y="4978373"/>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7" name="Picture 13" descr="C:\psmImages\matlabCode\demo_sphere\violet-acrylic.png"/>
            <p:cNvPicPr>
              <a:picLocks noChangeArrowheads="1"/>
            </p:cNvPicPr>
            <p:nvPr/>
          </p:nvPicPr>
          <p:blipFill>
            <a:blip r:embed="rId40" cstate="screen">
              <a:extLst>
                <a:ext uri="{BEBA8EAE-BF5A-486C-A8C5-ECC9F3942E4B}">
                  <a14:imgProps xmlns:a14="http://schemas.microsoft.com/office/drawing/2010/main">
                    <a14:imgLayer r:embed="rId4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2705858" y="4997119"/>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18" name="Straight Connector 117"/>
            <p:cNvCxnSpPr/>
            <p:nvPr/>
          </p:nvCxnSpPr>
          <p:spPr>
            <a:xfrm>
              <a:off x="3124200" y="4800600"/>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3124200" y="5181600"/>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pic>
          <p:nvPicPr>
            <p:cNvPr id="120" name="Picture 6" descr="C:\psmImages\matlabCode\demo_sphere\light-red-paint.png"/>
            <p:cNvPicPr>
              <a:picLocks noChangeArrowheads="1"/>
            </p:cNvPicPr>
            <p:nvPr/>
          </p:nvPicPr>
          <p:blipFill>
            <a:blip r:embed="rId42" cstate="screen">
              <a:extLst>
                <a:ext uri="{BEBA8EAE-BF5A-486C-A8C5-ECC9F3942E4B}">
                  <a14:imgProps xmlns:a14="http://schemas.microsoft.com/office/drawing/2010/main">
                    <a14:imgLayer r:embed="rId4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1949119" y="5349533"/>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1" name="Picture 10" descr="C:\psmImages\matlabCode\demo_sphere\orange-paint.png"/>
            <p:cNvPicPr>
              <a:picLocks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2679906" y="5371309"/>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 name="Picture 24" descr="C:\psmImages\matlabCode\demo_sphere\black-oxidized-steel.png"/>
            <p:cNvPicPr>
              <a:picLocks noChangeArrowheads="1"/>
            </p:cNvPicPr>
            <p:nvPr/>
          </p:nvPicPr>
          <p:blipFill>
            <a:blip r:embed="rId44" cstate="screen">
              <a:extLst>
                <a:ext uri="{BEBA8EAE-BF5A-486C-A8C5-ECC9F3942E4B}">
                  <a14:imgProps xmlns:a14="http://schemas.microsoft.com/office/drawing/2010/main">
                    <a14:imgLayer r:embed="rId4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2311984" y="5356470"/>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 name="Picture 29" descr="C:\psmImages\matlabCode\demo_sphere\ss440.png"/>
            <p:cNvPicPr>
              <a:picLocks noChangeArrowheads="1"/>
            </p:cNvPicPr>
            <p:nvPr/>
          </p:nvPicPr>
          <p:blipFill>
            <a:blip r:embed="rId46" cstate="screen">
              <a:extLst>
                <a:ext uri="{BEBA8EAE-BF5A-486C-A8C5-ECC9F3942E4B}">
                  <a14:imgProps xmlns:a14="http://schemas.microsoft.com/office/drawing/2010/main">
                    <a14:imgLayer r:embed="rId4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3587097" y="5371308"/>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4" name="Picture 11" descr="C:\psmImages\matlabCode\demo_sphere\pearl-paint.png"/>
            <p:cNvPicPr>
              <a:picLocks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749474">
              <a:off x="3948896" y="5371309"/>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25" name="Straight Connector 124"/>
            <p:cNvCxnSpPr/>
            <p:nvPr/>
          </p:nvCxnSpPr>
          <p:spPr>
            <a:xfrm>
              <a:off x="3124200" y="5562600"/>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Rectangle 41"/>
              <p:cNvSpPr/>
              <p:nvPr/>
            </p:nvSpPr>
            <p:spPr>
              <a:xfrm>
                <a:off x="1600200" y="3818170"/>
                <a:ext cx="6363537" cy="7396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charset="0"/>
                            </a:rPr>
                          </m:ctrlPr>
                        </m:sSubPr>
                        <m:e>
                          <m:acc>
                            <m:accPr>
                              <m:chr m:val="̂"/>
                              <m:ctrlPr>
                                <a:rPr lang="en-US" sz="2400" i="1">
                                  <a:solidFill>
                                    <a:schemeClr val="bg1"/>
                                  </a:solidFill>
                                  <a:latin typeface="Cambria Math" charset="0"/>
                                </a:rPr>
                              </m:ctrlPr>
                            </m:accPr>
                            <m:e>
                              <m:r>
                                <a:rPr lang="en-US" sz="2400" i="1">
                                  <a:solidFill>
                                    <a:schemeClr val="bg1"/>
                                  </a:solidFill>
                                  <a:latin typeface="Cambria Math"/>
                                </a:rPr>
                                <m:t>𝑛</m:t>
                              </m:r>
                            </m:e>
                          </m:acc>
                        </m:e>
                        <m:sub>
                          <m:r>
                            <m:rPr>
                              <m:sty m:val="p"/>
                            </m:rPr>
                            <a:rPr lang="en-US" sz="2400">
                              <a:solidFill>
                                <a:schemeClr val="bg1"/>
                              </a:solidFill>
                              <a:latin typeface="Cambria Math"/>
                            </a:rPr>
                            <m:t>p</m:t>
                          </m:r>
                        </m:sub>
                      </m:sSub>
                      <m:r>
                        <a:rPr lang="en-US" sz="2400">
                          <a:solidFill>
                            <a:schemeClr val="bg1"/>
                          </a:solidFill>
                          <a:latin typeface="Cambria Math"/>
                        </a:rPr>
                        <m:t>=</m:t>
                      </m:r>
                      <m:limLow>
                        <m:limLowPr>
                          <m:ctrlPr>
                            <a:rPr lang="en-US" sz="2400" i="1">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a:solidFill>
                                <a:schemeClr val="bg1"/>
                              </a:solidFill>
                              <a:latin typeface="Cambria Math"/>
                              <a:ea typeface="Verdana" panose="020B0604030504040204" pitchFamily="34" charset="0"/>
                              <a:cs typeface="Verdana" panose="020B0604030504040204" pitchFamily="34" charset="0"/>
                            </a:rPr>
                            <m:t>argmin</m:t>
                          </m:r>
                        </m:e>
                        <m:lim>
                          <m:acc>
                            <m:accPr>
                              <m:chr m:val="̃"/>
                              <m:ctrlPr>
                                <a:rPr lang="en-US" sz="2400" i="1" smtClean="0">
                                  <a:solidFill>
                                    <a:schemeClr val="bg1"/>
                                  </a:solidFill>
                                  <a:latin typeface="Cambria Math" charset="0"/>
                                  <a:ea typeface="Verdana" panose="020B0604030504040204" pitchFamily="34" charset="0"/>
                                  <a:cs typeface="Verdana" panose="020B0604030504040204" pitchFamily="34" charset="0"/>
                                </a:rPr>
                              </m:ctrlPr>
                            </m:accPr>
                            <m:e>
                              <m:r>
                                <a:rPr lang="en-US" sz="2400" b="0" i="1" smtClean="0">
                                  <a:solidFill>
                                    <a:schemeClr val="bg1"/>
                                  </a:solidFill>
                                  <a:latin typeface="Cambria Math"/>
                                  <a:ea typeface="Verdana" panose="020B0604030504040204" pitchFamily="34" charset="0"/>
                                  <a:cs typeface="Verdana" panose="020B0604030504040204" pitchFamily="34" charset="0"/>
                                </a:rPr>
                                <m:t>𝑛</m:t>
                              </m:r>
                            </m:e>
                          </m:acc>
                          <m:r>
                            <a:rPr lang="en-US" sz="2400" i="1" smtClean="0">
                              <a:solidFill>
                                <a:schemeClr val="bg1"/>
                              </a:solidFill>
                              <a:latin typeface="Cambria Math"/>
                              <a:ea typeface="Cambria Math"/>
                            </a:rPr>
                            <m:t>∈</m:t>
                          </m:r>
                          <m:r>
                            <a:rPr lang="en-US" sz="2400" b="0" i="1" smtClean="0">
                              <a:solidFill>
                                <a:schemeClr val="bg1"/>
                              </a:solidFill>
                              <a:latin typeface="Cambria Math"/>
                              <a:ea typeface="Cambria Math"/>
                            </a:rPr>
                            <m:t>𝑁</m:t>
                          </m:r>
                        </m:lim>
                      </m:limLow>
                      <m:r>
                        <a:rPr lang="en-US" sz="2400" b="0" i="1" smtClean="0">
                          <a:solidFill>
                            <a:schemeClr val="bg1"/>
                          </a:solidFill>
                          <a:latin typeface="Cambria Math"/>
                          <a:ea typeface="Verdana" panose="020B0604030504040204" pitchFamily="34" charset="0"/>
                          <a:cs typeface="Verdana" panose="020B0604030504040204" pitchFamily="34" charset="0"/>
                        </a:rPr>
                        <m:t> </m:t>
                      </m:r>
                      <m:limLow>
                        <m:limLowPr>
                          <m:ctrlPr>
                            <a:rPr lang="en-US" sz="2400" i="1">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a:solidFill>
                                <a:schemeClr val="bg1"/>
                              </a:solidFill>
                              <a:latin typeface="Cambria Math"/>
                              <a:ea typeface="Verdana" panose="020B0604030504040204" pitchFamily="34" charset="0"/>
                              <a:cs typeface="Verdana" panose="020B0604030504040204" pitchFamily="34" charset="0"/>
                            </a:rPr>
                            <m:t>min</m:t>
                          </m:r>
                        </m:e>
                        <m:lim>
                          <m:sSub>
                            <m:sSub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Pr>
                            <m:e>
                              <m:r>
                                <a:rPr lang="en-US" sz="2400" b="0" i="1" smtClean="0">
                                  <a:solidFill>
                                    <a:schemeClr val="bg1"/>
                                  </a:solidFill>
                                  <a:latin typeface="Cambria Math"/>
                                  <a:ea typeface="Cambria Math"/>
                                  <a:cs typeface="Verdana" panose="020B0604030504040204" pitchFamily="34" charset="0"/>
                                </a:rPr>
                                <m:t>𝑐</m:t>
                              </m:r>
                            </m:e>
                            <m:sub>
                              <m:r>
                                <a:rPr lang="en-US" sz="2400" b="0" i="1" smtClean="0">
                                  <a:solidFill>
                                    <a:schemeClr val="bg1"/>
                                  </a:solidFill>
                                  <a:latin typeface="Cambria Math"/>
                                  <a:ea typeface="Verdana" panose="020B0604030504040204" pitchFamily="34" charset="0"/>
                                  <a:cs typeface="Verdana" panose="020B0604030504040204" pitchFamily="34" charset="0"/>
                                </a:rPr>
                                <m:t>1</m:t>
                              </m:r>
                            </m:sub>
                          </m:sSub>
                          <m:r>
                            <a:rPr lang="en-US" sz="2400" b="0" i="1" smtClean="0">
                              <a:solidFill>
                                <a:schemeClr val="bg1"/>
                              </a:solidFill>
                              <a:latin typeface="Cambria Math"/>
                              <a:ea typeface="Verdana" panose="020B0604030504040204" pitchFamily="34" charset="0"/>
                              <a:cs typeface="Verdana" panose="020B0604030504040204" pitchFamily="34" charset="0"/>
                            </a:rPr>
                            <m:t>,</m:t>
                          </m:r>
                          <m:sSub>
                            <m:sSubPr>
                              <m:ctrlPr>
                                <a:rPr lang="en-US" sz="2400" b="0" i="1" smtClean="0">
                                  <a:solidFill>
                                    <a:schemeClr val="bg1"/>
                                  </a:solidFill>
                                  <a:latin typeface="Cambria Math" charset="0"/>
                                  <a:ea typeface="Verdana" panose="020B0604030504040204" pitchFamily="34" charset="0"/>
                                  <a:cs typeface="Verdana" panose="020B0604030504040204" pitchFamily="34" charset="0"/>
                                </a:rPr>
                              </m:ctrlPr>
                            </m:sSubPr>
                            <m:e>
                              <m:r>
                                <a:rPr lang="en-US" sz="2400" b="0" i="1" smtClean="0">
                                  <a:solidFill>
                                    <a:schemeClr val="bg1"/>
                                  </a:solidFill>
                                  <a:latin typeface="Cambria Math"/>
                                  <a:ea typeface="Verdana" panose="020B0604030504040204" pitchFamily="34" charset="0"/>
                                  <a:cs typeface="Verdana" panose="020B0604030504040204" pitchFamily="34" charset="0"/>
                                </a:rPr>
                                <m:t>𝑐</m:t>
                              </m:r>
                            </m:e>
                            <m:sub>
                              <m:r>
                                <a:rPr lang="en-US" sz="2400" b="0" i="1" smtClean="0">
                                  <a:solidFill>
                                    <a:schemeClr val="bg1"/>
                                  </a:solidFill>
                                  <a:latin typeface="Cambria Math"/>
                                  <a:ea typeface="Verdana" panose="020B0604030504040204" pitchFamily="34" charset="0"/>
                                  <a:cs typeface="Verdana" panose="020B0604030504040204" pitchFamily="34" charset="0"/>
                                </a:rPr>
                                <m:t>2</m:t>
                              </m:r>
                            </m:sub>
                          </m:sSub>
                          <m:r>
                            <a:rPr lang="en-US" sz="2400" i="1">
                              <a:solidFill>
                                <a:schemeClr val="bg1"/>
                              </a:solidFill>
                              <a:latin typeface="Cambria Math"/>
                              <a:ea typeface="Cambria Math"/>
                              <a:cs typeface="Verdana" panose="020B0604030504040204" pitchFamily="34" charset="0"/>
                            </a:rPr>
                            <m:t>&gt;</m:t>
                          </m:r>
                          <m:r>
                            <a:rPr lang="en-US" sz="2400" b="0" i="1" smtClean="0">
                              <a:solidFill>
                                <a:schemeClr val="bg1"/>
                              </a:solidFill>
                              <a:latin typeface="Cambria Math"/>
                              <a:ea typeface="Cambria Math"/>
                              <a:cs typeface="Verdana" panose="020B0604030504040204" pitchFamily="34" charset="0"/>
                            </a:rPr>
                            <m:t>0</m:t>
                          </m:r>
                        </m:lim>
                      </m:limLow>
                      <m:sSubSup>
                        <m:sSubSupPr>
                          <m:ctrlPr>
                            <a:rPr lang="en-US" sz="2400" i="1">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a:solidFill>
                                    <a:schemeClr val="bg1"/>
                                  </a:solidFill>
                                  <a:latin typeface="Cambria Math" charset="0"/>
                                  <a:ea typeface="Verdana" panose="020B0604030504040204" pitchFamily="34" charset="0"/>
                                  <a:cs typeface="Verdana" panose="020B0604030504040204" pitchFamily="34" charset="0"/>
                                </a:rPr>
                              </m:ctrlPr>
                            </m:dPr>
                            <m:e>
                              <m:sSub>
                                <m:sSubPr>
                                  <m:ctrlPr>
                                    <a:rPr lang="en-US" sz="2400" i="1">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a:solidFill>
                                        <a:schemeClr val="bg1"/>
                                      </a:solidFill>
                                      <a:latin typeface="Cambria Math"/>
                                      <a:ea typeface="Verdana" panose="020B0604030504040204" pitchFamily="34" charset="0"/>
                                      <a:cs typeface="Verdana" panose="020B0604030504040204" pitchFamily="34" charset="0"/>
                                    </a:rPr>
                                    <m:t>I</m:t>
                                  </m:r>
                                </m:e>
                                <m:sub>
                                  <m:r>
                                    <m:rPr>
                                      <m:sty m:val="p"/>
                                    </m:rPr>
                                    <a:rPr lang="en-US" sz="2400">
                                      <a:solidFill>
                                        <a:schemeClr val="bg1"/>
                                      </a:solidFill>
                                      <a:latin typeface="Cambria Math"/>
                                      <a:ea typeface="Verdana" panose="020B0604030504040204" pitchFamily="34" charset="0"/>
                                      <a:cs typeface="Verdana" panose="020B0604030504040204" pitchFamily="34" charset="0"/>
                                    </a:rPr>
                                    <m:t>p</m:t>
                                  </m:r>
                                </m:sub>
                              </m:sSub>
                              <m:r>
                                <a:rPr lang="en-US" sz="2400" i="1">
                                  <a:solidFill>
                                    <a:schemeClr val="bg1"/>
                                  </a:solidFill>
                                  <a:latin typeface="Cambria Math"/>
                                  <a:ea typeface="Verdana" panose="020B0604030504040204" pitchFamily="34" charset="0"/>
                                  <a:cs typeface="Verdana" panose="020B0604030504040204" pitchFamily="34" charset="0"/>
                                </a:rPr>
                                <m:t>−</m:t>
                              </m:r>
                              <m:sSub>
                                <m:sSubPr>
                                  <m:ctrlPr>
                                    <a:rPr lang="en-US" sz="2400" i="1" smtClean="0">
                                      <a:solidFill>
                                        <a:schemeClr val="bg1"/>
                                      </a:solidFill>
                                      <a:latin typeface="Cambria Math" charset="0"/>
                                      <a:ea typeface="Verdana" panose="020B0604030504040204" pitchFamily="34" charset="0"/>
                                      <a:cs typeface="Verdana" panose="020B0604030504040204" pitchFamily="34" charset="0"/>
                                    </a:rPr>
                                  </m:ctrlPr>
                                </m:sSubPr>
                                <m:e>
                                  <m:r>
                                    <a:rPr lang="en-US" sz="2400" b="0" i="1" smtClean="0">
                                      <a:solidFill>
                                        <a:schemeClr val="bg1"/>
                                      </a:solidFill>
                                      <a:latin typeface="Cambria Math"/>
                                      <a:ea typeface="Cambria Math"/>
                                      <a:cs typeface="Verdana" panose="020B0604030504040204" pitchFamily="34" charset="0"/>
                                    </a:rPr>
                                    <m:t>𝑐</m:t>
                                  </m:r>
                                </m:e>
                                <m:sub>
                                  <m:r>
                                    <a:rPr lang="en-US" sz="2400" b="0" i="1" smtClean="0">
                                      <a:solidFill>
                                        <a:schemeClr val="bg1"/>
                                      </a:solidFill>
                                      <a:latin typeface="Cambria Math"/>
                                      <a:ea typeface="Verdana" panose="020B0604030504040204" pitchFamily="34" charset="0"/>
                                      <a:cs typeface="Verdana" panose="020B0604030504040204" pitchFamily="34" charset="0"/>
                                    </a:rPr>
                                    <m:t>1</m:t>
                                  </m:r>
                                </m:sub>
                              </m:sSub>
                              <m:sSub>
                                <m:sSubPr>
                                  <m:ctrlPr>
                                    <a:rPr lang="en-US" sz="2400" i="1">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a:solidFill>
                                        <a:schemeClr val="bg1"/>
                                      </a:solidFill>
                                      <a:latin typeface="Cambria Math"/>
                                      <a:ea typeface="Verdana" panose="020B0604030504040204" pitchFamily="34" charset="0"/>
                                      <a:cs typeface="Verdana" panose="020B0604030504040204" pitchFamily="34" charset="0"/>
                                    </a:rPr>
                                    <m:t>I</m:t>
                                  </m:r>
                                </m:e>
                                <m:sub>
                                  <m:r>
                                    <m:rPr>
                                      <m:sty m:val="p"/>
                                    </m:rPr>
                                    <a:rPr lang="en-US" sz="2400" b="0" i="0" smtClean="0">
                                      <a:solidFill>
                                        <a:schemeClr val="bg1"/>
                                      </a:solidFill>
                                      <a:latin typeface="Cambria Math"/>
                                      <a:ea typeface="Verdana" panose="020B0604030504040204" pitchFamily="34" charset="0"/>
                                      <a:cs typeface="Verdana" panose="020B0604030504040204" pitchFamily="34" charset="0"/>
                                    </a:rPr>
                                    <m:t>S</m:t>
                                  </m:r>
                                </m:sub>
                              </m:sSub>
                              <m:d>
                                <m:dPr>
                                  <m:ctrlPr>
                                    <a:rPr lang="en-US" sz="2400" b="0" i="1" smtClean="0">
                                      <a:solidFill>
                                        <a:schemeClr val="bg1"/>
                                      </a:solidFill>
                                      <a:latin typeface="Cambria Math" charset="0"/>
                                      <a:ea typeface="Verdana" panose="020B0604030504040204" pitchFamily="34" charset="0"/>
                                      <a:cs typeface="Verdana" panose="020B0604030504040204" pitchFamily="34" charset="0"/>
                                    </a:rPr>
                                  </m:ctrlPr>
                                </m:dPr>
                                <m:e>
                                  <m:acc>
                                    <m:accPr>
                                      <m:chr m:val="̃"/>
                                      <m:ctrlPr>
                                        <a:rPr lang="en-US" sz="2400" i="1">
                                          <a:solidFill>
                                            <a:schemeClr val="bg1"/>
                                          </a:solidFill>
                                          <a:latin typeface="Cambria Math" charset="0"/>
                                          <a:ea typeface="Verdana" panose="020B0604030504040204" pitchFamily="34" charset="0"/>
                                          <a:cs typeface="Verdana" panose="020B0604030504040204" pitchFamily="34" charset="0"/>
                                        </a:rPr>
                                      </m:ctrlPr>
                                    </m:accPr>
                                    <m:e>
                                      <m:r>
                                        <a:rPr lang="en-US" sz="2400" i="1">
                                          <a:solidFill>
                                            <a:schemeClr val="bg1"/>
                                          </a:solidFill>
                                          <a:latin typeface="Cambria Math"/>
                                          <a:ea typeface="Verdana" panose="020B0604030504040204" pitchFamily="34" charset="0"/>
                                          <a:cs typeface="Verdana" panose="020B0604030504040204" pitchFamily="34" charset="0"/>
                                        </a:rPr>
                                        <m:t>𝑛</m:t>
                                      </m:r>
                                    </m:e>
                                  </m:acc>
                                </m:e>
                              </m:d>
                              <m:r>
                                <a:rPr lang="en-US" sz="2400" b="0" i="1" smtClean="0">
                                  <a:solidFill>
                                    <a:schemeClr val="bg1"/>
                                  </a:solidFill>
                                  <a:latin typeface="Cambria Math"/>
                                  <a:ea typeface="Verdana" panose="020B0604030504040204" pitchFamily="34" charset="0"/>
                                  <a:cs typeface="Verdana" panose="020B0604030504040204" pitchFamily="34" charset="0"/>
                                </a:rPr>
                                <m:t>−</m:t>
                              </m:r>
                              <m:sSub>
                                <m:sSubPr>
                                  <m:ctrlPr>
                                    <a:rPr lang="en-US" sz="2400" i="1">
                                      <a:solidFill>
                                        <a:schemeClr val="bg1"/>
                                      </a:solidFill>
                                      <a:latin typeface="Cambria Math" charset="0"/>
                                      <a:ea typeface="Verdana" panose="020B0604030504040204" pitchFamily="34" charset="0"/>
                                      <a:cs typeface="Verdana" panose="020B0604030504040204" pitchFamily="34" charset="0"/>
                                    </a:rPr>
                                  </m:ctrlPr>
                                </m:sSubPr>
                                <m:e>
                                  <m:r>
                                    <a:rPr lang="en-US" sz="2400" b="0" i="1" smtClean="0">
                                      <a:solidFill>
                                        <a:schemeClr val="bg1"/>
                                      </a:solidFill>
                                      <a:latin typeface="Cambria Math"/>
                                      <a:ea typeface="Cambria Math"/>
                                      <a:cs typeface="Verdana" panose="020B0604030504040204" pitchFamily="34" charset="0"/>
                                    </a:rPr>
                                    <m:t>𝑐</m:t>
                                  </m:r>
                                </m:e>
                                <m:sub>
                                  <m:r>
                                    <a:rPr lang="en-US" sz="2400" b="0" i="1" smtClean="0">
                                      <a:solidFill>
                                        <a:schemeClr val="bg1"/>
                                      </a:solidFill>
                                      <a:latin typeface="Cambria Math"/>
                                      <a:ea typeface="Cambria Math"/>
                                      <a:cs typeface="Verdana" panose="020B0604030504040204" pitchFamily="34" charset="0"/>
                                    </a:rPr>
                                    <m:t>2</m:t>
                                  </m:r>
                                </m:sub>
                              </m:sSub>
                              <m:sSub>
                                <m:sSubPr>
                                  <m:ctrlPr>
                                    <a:rPr lang="en-US" sz="2400" i="1">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a:solidFill>
                                        <a:schemeClr val="bg1"/>
                                      </a:solidFill>
                                      <a:latin typeface="Cambria Math"/>
                                      <a:ea typeface="Verdana" panose="020B0604030504040204" pitchFamily="34" charset="0"/>
                                      <a:cs typeface="Verdana" panose="020B0604030504040204" pitchFamily="34" charset="0"/>
                                    </a:rPr>
                                    <m:t>I</m:t>
                                  </m:r>
                                </m:e>
                                <m:sub>
                                  <m:r>
                                    <m:rPr>
                                      <m:sty m:val="p"/>
                                    </m:rPr>
                                    <a:rPr lang="en-US" sz="2400" b="0" i="0" smtClean="0">
                                      <a:solidFill>
                                        <a:schemeClr val="bg1"/>
                                      </a:solidFill>
                                      <a:latin typeface="Cambria Math"/>
                                      <a:ea typeface="Verdana" panose="020B0604030504040204" pitchFamily="34" charset="0"/>
                                      <a:cs typeface="Verdana" panose="020B0604030504040204" pitchFamily="34" charset="0"/>
                                    </a:rPr>
                                    <m:t>D</m:t>
                                  </m:r>
                                </m:sub>
                              </m:sSub>
                              <m:d>
                                <m:dPr>
                                  <m:ctrlPr>
                                    <a:rPr lang="en-US" sz="2400" i="1">
                                      <a:solidFill>
                                        <a:schemeClr val="bg1"/>
                                      </a:solidFill>
                                      <a:latin typeface="Cambria Math" charset="0"/>
                                      <a:ea typeface="Verdana" panose="020B0604030504040204" pitchFamily="34" charset="0"/>
                                      <a:cs typeface="Verdana" panose="020B0604030504040204" pitchFamily="34" charset="0"/>
                                    </a:rPr>
                                  </m:ctrlPr>
                                </m:dPr>
                                <m:e>
                                  <m:acc>
                                    <m:accPr>
                                      <m:chr m:val="̃"/>
                                      <m:ctrlPr>
                                        <a:rPr lang="en-US" sz="2400" i="1">
                                          <a:solidFill>
                                            <a:schemeClr val="bg1"/>
                                          </a:solidFill>
                                          <a:latin typeface="Cambria Math" charset="0"/>
                                          <a:ea typeface="Verdana" panose="020B0604030504040204" pitchFamily="34" charset="0"/>
                                          <a:cs typeface="Verdana" panose="020B0604030504040204" pitchFamily="34" charset="0"/>
                                        </a:rPr>
                                      </m:ctrlPr>
                                    </m:accPr>
                                    <m:e>
                                      <m:r>
                                        <a:rPr lang="en-US" sz="2400" i="1">
                                          <a:solidFill>
                                            <a:schemeClr val="bg1"/>
                                          </a:solidFill>
                                          <a:latin typeface="Cambria Math"/>
                                          <a:ea typeface="Verdana" panose="020B0604030504040204" pitchFamily="34" charset="0"/>
                                          <a:cs typeface="Verdana" panose="020B0604030504040204" pitchFamily="34" charset="0"/>
                                        </a:rPr>
                                        <m:t>𝑛</m:t>
                                      </m:r>
                                    </m:e>
                                  </m:acc>
                                </m:e>
                              </m:d>
                            </m:e>
                          </m:d>
                        </m:e>
                        <m:sub>
                          <m:r>
                            <a:rPr lang="en-US" sz="2400" i="1">
                              <a:solidFill>
                                <a:schemeClr val="bg1"/>
                              </a:solidFill>
                              <a:latin typeface="Cambria Math"/>
                              <a:ea typeface="Verdana" panose="020B0604030504040204" pitchFamily="34" charset="0"/>
                              <a:cs typeface="Verdana" panose="020B0604030504040204" pitchFamily="34" charset="0"/>
                            </a:rPr>
                            <m:t>2</m:t>
                          </m:r>
                        </m:sub>
                        <m:sup>
                          <m:r>
                            <a:rPr lang="en-US" sz="2400" i="1">
                              <a:solidFill>
                                <a:schemeClr val="bg1"/>
                              </a:solidFill>
                              <a:latin typeface="Cambria Math"/>
                              <a:ea typeface="Verdana" panose="020B0604030504040204" pitchFamily="34" charset="0"/>
                              <a:cs typeface="Verdana" panose="020B0604030504040204" pitchFamily="34" charset="0"/>
                            </a:rPr>
                            <m:t>2</m:t>
                          </m:r>
                        </m:sup>
                      </m:sSubSup>
                    </m:oMath>
                  </m:oMathPara>
                </a14:m>
                <a:endParaRPr lang="en-US" sz="2400" dirty="0"/>
              </a:p>
            </p:txBody>
          </p:sp>
        </mc:Choice>
        <mc:Fallback xmlns="">
          <p:sp>
            <p:nvSpPr>
              <p:cNvPr id="42" name="Rectangle 41"/>
              <p:cNvSpPr>
                <a:spLocks noRot="1" noChangeAspect="1" noMove="1" noResize="1" noEditPoints="1" noAdjustHandles="1" noChangeArrowheads="1" noChangeShapeType="1" noTextEdit="1"/>
              </p:cNvSpPr>
              <p:nvPr/>
            </p:nvSpPr>
            <p:spPr>
              <a:xfrm>
                <a:off x="1600200" y="3818170"/>
                <a:ext cx="6363537" cy="739690"/>
              </a:xfrm>
              <a:prstGeom prst="rect">
                <a:avLst/>
              </a:prstGeom>
              <a:blipFill rotWithShape="1">
                <a:blip r:embed="rId48"/>
                <a:stretch>
                  <a:fillRect/>
                </a:stretch>
              </a:blipFill>
            </p:spPr>
            <p:txBody>
              <a:bodyPr/>
              <a:lstStyle/>
              <a:p>
                <a:r>
                  <a:rPr lang="en-US">
                    <a:noFill/>
                  </a:rPr>
                  <a:t> </a:t>
                </a:r>
              </a:p>
            </p:txBody>
          </p:sp>
        </mc:Fallback>
      </mc:AlternateContent>
      <p:grpSp>
        <p:nvGrpSpPr>
          <p:cNvPr id="16" name="Group 15"/>
          <p:cNvGrpSpPr/>
          <p:nvPr/>
        </p:nvGrpSpPr>
        <p:grpSpPr>
          <a:xfrm>
            <a:off x="5057775" y="3915170"/>
            <a:ext cx="2363936" cy="1341275"/>
            <a:chOff x="5057775" y="3915170"/>
            <a:chExt cx="2363936" cy="1341275"/>
          </a:xfrm>
        </p:grpSpPr>
        <p:sp>
          <p:nvSpPr>
            <p:cNvPr id="12" name="Rectangle 11"/>
            <p:cNvSpPr/>
            <p:nvPr/>
          </p:nvSpPr>
          <p:spPr>
            <a:xfrm>
              <a:off x="5057775" y="3915170"/>
              <a:ext cx="2363936"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464439" y="4621395"/>
              <a:ext cx="1928697" cy="635050"/>
              <a:chOff x="5464439" y="3274171"/>
              <a:chExt cx="1928697" cy="635050"/>
            </a:xfrm>
          </p:grpSpPr>
          <p:pic>
            <p:nvPicPr>
              <p:cNvPr id="50" name="Picture 2" descr="E:\psmImages\matlabCode\data\photodata\cat\SPHERE-IMG_0415.PNG"/>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6858637" y="3330568"/>
                <a:ext cx="383295" cy="4501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E:\psmImages\matlabCode\data\photodata\cat\SHINY-IMG_0436.PNG"/>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5686425" y="3301993"/>
                <a:ext cx="421625" cy="495120"/>
              </a:xfrm>
              <a:prstGeom prst="rect">
                <a:avLst/>
              </a:prstGeom>
              <a:noFill/>
              <a:extLst>
                <a:ext uri="{909E8E84-426E-40DD-AFC4-6F175D3DCCD1}">
                  <a14:hiddenFill xmlns:a14="http://schemas.microsoft.com/office/drawing/2010/main">
                    <a:solidFill>
                      <a:srgbClr val="FFFFFF"/>
                    </a:solidFill>
                  </a14:hiddenFill>
                </a:ext>
              </a:extLst>
            </p:spPr>
          </p:pic>
          <p:sp>
            <p:nvSpPr>
              <p:cNvPr id="84" name="Double Bracket 83"/>
              <p:cNvSpPr/>
              <p:nvPr/>
            </p:nvSpPr>
            <p:spPr>
              <a:xfrm>
                <a:off x="5464439" y="3274171"/>
                <a:ext cx="1928697" cy="635050"/>
              </a:xfrm>
              <a:prstGeom prst="bracketPair">
                <a:avLst>
                  <a:gd name="adj" fmla="val 8391"/>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8" name="Straight Arrow Connector 17"/>
          <p:cNvCxnSpPr/>
          <p:nvPr/>
        </p:nvCxnSpPr>
        <p:spPr>
          <a:xfrm flipH="1">
            <a:off x="4163879" y="4980307"/>
            <a:ext cx="892439" cy="0"/>
          </a:xfrm>
          <a:prstGeom prst="straightConnector1">
            <a:avLst/>
          </a:prstGeom>
          <a:ln w="19050">
            <a:solidFill>
              <a:srgbClr val="FF99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p:cNvSpPr txBox="1"/>
              <p:nvPr/>
            </p:nvSpPr>
            <p:spPr>
              <a:xfrm>
                <a:off x="1000124" y="990600"/>
                <a:ext cx="7219950" cy="1186928"/>
              </a:xfrm>
              <a:prstGeom prst="rect">
                <a:avLst/>
              </a:prstGeom>
              <a:no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solidFill>
                                <a:schemeClr val="bg1"/>
                              </a:solidFill>
                              <a:latin typeface="Cambria Math" charset="0"/>
                            </a:rPr>
                          </m:ctrlPr>
                        </m:dPr>
                        <m:e>
                          <m:sSub>
                            <m:sSubPr>
                              <m:ctrlPr>
                                <a:rPr lang="en-US" sz="2400" i="1">
                                  <a:solidFill>
                                    <a:schemeClr val="bg1"/>
                                  </a:solidFill>
                                  <a:latin typeface="Cambria Math" charset="0"/>
                                </a:rPr>
                              </m:ctrlPr>
                            </m:sSubPr>
                            <m:e>
                              <m:acc>
                                <m:accPr>
                                  <m:chr m:val="̂"/>
                                  <m:ctrlPr>
                                    <a:rPr lang="en-US" sz="2400" i="1">
                                      <a:solidFill>
                                        <a:schemeClr val="bg1"/>
                                      </a:solidFill>
                                      <a:latin typeface="Cambria Math" charset="0"/>
                                    </a:rPr>
                                  </m:ctrlPr>
                                </m:accPr>
                                <m:e>
                                  <m:r>
                                    <a:rPr lang="en-US" sz="2400" i="1">
                                      <a:solidFill>
                                        <a:schemeClr val="bg1"/>
                                      </a:solidFill>
                                      <a:latin typeface="Cambria Math"/>
                                    </a:rPr>
                                    <m:t>𝑛</m:t>
                                  </m:r>
                                </m:e>
                              </m:acc>
                            </m:e>
                            <m:sub>
                              <m:r>
                                <m:rPr>
                                  <m:sty m:val="p"/>
                                </m:rPr>
                                <a:rPr lang="en-US" sz="2400">
                                  <a:solidFill>
                                    <a:schemeClr val="bg1"/>
                                  </a:solidFill>
                                  <a:latin typeface="Cambria Math"/>
                                </a:rPr>
                                <m:t>p</m:t>
                              </m:r>
                            </m:sub>
                          </m:sSub>
                          <m:r>
                            <a:rPr lang="en-US" sz="2400" i="1">
                              <a:solidFill>
                                <a:schemeClr val="bg1"/>
                              </a:solidFill>
                              <a:latin typeface="Cambria Math"/>
                            </a:rPr>
                            <m:t>,</m:t>
                          </m:r>
                          <m:sSub>
                            <m:sSubPr>
                              <m:ctrlPr>
                                <a:rPr lang="en-US" sz="2400" i="1">
                                  <a:solidFill>
                                    <a:schemeClr val="bg1"/>
                                  </a:solidFill>
                                  <a:latin typeface="Cambria Math" charset="0"/>
                                </a:rPr>
                              </m:ctrlPr>
                            </m:sSubPr>
                            <m:e>
                              <m:acc>
                                <m:accPr>
                                  <m:chr m:val="̂"/>
                                  <m:ctrlPr>
                                    <a:rPr lang="en-US" sz="2400" i="1">
                                      <a:solidFill>
                                        <a:schemeClr val="bg1"/>
                                      </a:solidFill>
                                      <a:latin typeface="Cambria Math" charset="0"/>
                                    </a:rPr>
                                  </m:ctrlPr>
                                </m:accPr>
                                <m:e>
                                  <m:r>
                                    <a:rPr lang="en-US" sz="2400" i="1">
                                      <a:solidFill>
                                        <a:schemeClr val="bg1"/>
                                      </a:solidFill>
                                      <a:latin typeface="Cambria Math"/>
                                    </a:rPr>
                                    <m:t>𝑐</m:t>
                                  </m:r>
                                </m:e>
                              </m:acc>
                            </m:e>
                            <m:sub>
                              <m:r>
                                <m:rPr>
                                  <m:sty m:val="p"/>
                                </m:rPr>
                                <a:rPr lang="en-US" sz="2400">
                                  <a:solidFill>
                                    <a:schemeClr val="bg1"/>
                                  </a:solidFill>
                                  <a:latin typeface="Cambria Math"/>
                                </a:rPr>
                                <m:t>p</m:t>
                              </m:r>
                            </m:sub>
                          </m:sSub>
                        </m:e>
                      </m:d>
                      <m:r>
                        <a:rPr lang="en-US" sz="2400">
                          <a:solidFill>
                            <a:schemeClr val="bg1"/>
                          </a:solidFill>
                          <a:latin typeface="Cambria Math"/>
                        </a:rPr>
                        <m:t>=</m:t>
                      </m:r>
                      <m:limLow>
                        <m:limLowPr>
                          <m:ctrlPr>
                            <a:rPr lang="en-US" sz="2400" i="1">
                              <a:solidFill>
                                <a:schemeClr val="bg1"/>
                              </a:solidFill>
                              <a:latin typeface="Cambria Math" charset="0"/>
                              <a:ea typeface="Verdana" panose="020B0604030504040204" pitchFamily="34" charset="0"/>
                              <a:cs typeface="Verdana" panose="020B0604030504040204" pitchFamily="34" charset="0"/>
                            </a:rPr>
                          </m:ctrlPr>
                        </m:limLowPr>
                        <m:e>
                          <m:r>
                            <m:rPr>
                              <m:sty m:val="p"/>
                            </m:rPr>
                            <a:rPr lang="en-US" sz="2400">
                              <a:solidFill>
                                <a:schemeClr val="bg1"/>
                              </a:solidFill>
                              <a:latin typeface="Cambria Math"/>
                              <a:ea typeface="Verdana" panose="020B0604030504040204" pitchFamily="34" charset="0"/>
                              <a:cs typeface="Verdana" panose="020B0604030504040204" pitchFamily="34" charset="0"/>
                            </a:rPr>
                            <m:t>argmin</m:t>
                          </m:r>
                        </m:e>
                        <m:lim>
                          <m:r>
                            <a:rPr lang="en-US" sz="2400" i="1">
                              <a:solidFill>
                                <a:schemeClr val="bg1"/>
                              </a:solidFill>
                              <a:latin typeface="Cambria Math"/>
                              <a:ea typeface="Verdana" panose="020B0604030504040204" pitchFamily="34" charset="0"/>
                              <a:cs typeface="Verdana" panose="020B0604030504040204" pitchFamily="34" charset="0"/>
                            </a:rPr>
                            <m:t>𝑛</m:t>
                          </m:r>
                          <m:r>
                            <a:rPr lang="en-US" sz="2400" i="1">
                              <a:solidFill>
                                <a:schemeClr val="bg1"/>
                              </a:solidFill>
                              <a:latin typeface="Cambria Math"/>
                              <a:ea typeface="Verdana" panose="020B0604030504040204" pitchFamily="34" charset="0"/>
                              <a:cs typeface="Verdana" panose="020B0604030504040204" pitchFamily="34" charset="0"/>
                            </a:rPr>
                            <m:t>, </m:t>
                          </m:r>
                          <m:r>
                            <a:rPr lang="en-US" sz="2400" i="1">
                              <a:solidFill>
                                <a:schemeClr val="bg1"/>
                              </a:solidFill>
                              <a:latin typeface="Cambria Math"/>
                              <a:ea typeface="Verdana" panose="020B0604030504040204" pitchFamily="34" charset="0"/>
                              <a:cs typeface="Verdana" panose="020B0604030504040204" pitchFamily="34" charset="0"/>
                            </a:rPr>
                            <m:t>𝑐</m:t>
                          </m:r>
                        </m:lim>
                      </m:limLow>
                      <m:sSubSup>
                        <m:sSubSupPr>
                          <m:ctrlPr>
                            <a:rPr lang="en-US" sz="2400" i="1">
                              <a:solidFill>
                                <a:schemeClr val="bg1"/>
                              </a:solidFill>
                              <a:latin typeface="Cambria Math" charset="0"/>
                              <a:ea typeface="Verdana" panose="020B0604030504040204" pitchFamily="34" charset="0"/>
                              <a:cs typeface="Verdana" panose="020B0604030504040204" pitchFamily="34" charset="0"/>
                            </a:rPr>
                          </m:ctrlPr>
                        </m:sSubSupPr>
                        <m:e>
                          <m:d>
                            <m:dPr>
                              <m:begChr m:val="‖"/>
                              <m:endChr m:val="‖"/>
                              <m:ctrlPr>
                                <a:rPr lang="en-US" sz="2400" i="1">
                                  <a:solidFill>
                                    <a:schemeClr val="bg1"/>
                                  </a:solidFill>
                                  <a:latin typeface="Cambria Math" charset="0"/>
                                  <a:ea typeface="Verdana" panose="020B0604030504040204" pitchFamily="34" charset="0"/>
                                  <a:cs typeface="Verdana" panose="020B0604030504040204" pitchFamily="34" charset="0"/>
                                </a:rPr>
                              </m:ctrlPr>
                            </m:dPr>
                            <m:e>
                              <m:sSub>
                                <m:sSubPr>
                                  <m:ctrlPr>
                                    <a:rPr lang="en-US" sz="2400" i="1">
                                      <a:solidFill>
                                        <a:schemeClr val="bg1"/>
                                      </a:solidFill>
                                      <a:latin typeface="Cambria Math" charset="0"/>
                                      <a:ea typeface="Verdana" panose="020B0604030504040204" pitchFamily="34" charset="0"/>
                                      <a:cs typeface="Verdana" panose="020B0604030504040204" pitchFamily="34" charset="0"/>
                                    </a:rPr>
                                  </m:ctrlPr>
                                </m:sSubPr>
                                <m:e>
                                  <m:r>
                                    <m:rPr>
                                      <m:sty m:val="p"/>
                                    </m:rPr>
                                    <a:rPr lang="en-US" sz="2400">
                                      <a:solidFill>
                                        <a:schemeClr val="bg1"/>
                                      </a:solidFill>
                                      <a:latin typeface="Cambria Math"/>
                                      <a:ea typeface="Verdana" panose="020B0604030504040204" pitchFamily="34" charset="0"/>
                                      <a:cs typeface="Verdana" panose="020B0604030504040204" pitchFamily="34" charset="0"/>
                                    </a:rPr>
                                    <m:t>I</m:t>
                                  </m:r>
                                </m:e>
                                <m:sub>
                                  <m:r>
                                    <m:rPr>
                                      <m:sty m:val="p"/>
                                    </m:rPr>
                                    <a:rPr lang="en-US" sz="2400">
                                      <a:solidFill>
                                        <a:schemeClr val="bg1"/>
                                      </a:solidFill>
                                      <a:latin typeface="Cambria Math"/>
                                      <a:ea typeface="Verdana" panose="020B0604030504040204" pitchFamily="34" charset="0"/>
                                      <a:cs typeface="Verdana" panose="020B0604030504040204" pitchFamily="34" charset="0"/>
                                    </a:rPr>
                                    <m:t>p</m:t>
                                  </m:r>
                                </m:sub>
                              </m:sSub>
                              <m:r>
                                <a:rPr lang="en-US" sz="2400" i="1">
                                  <a:solidFill>
                                    <a:schemeClr val="bg1"/>
                                  </a:solidFill>
                                  <a:latin typeface="Cambria Math"/>
                                  <a:ea typeface="Verdana" panose="020B0604030504040204" pitchFamily="34" charset="0"/>
                                  <a:cs typeface="Verdana" panose="020B0604030504040204" pitchFamily="34" charset="0"/>
                                </a:rPr>
                                <m:t>−</m:t>
                              </m:r>
                              <m:r>
                                <m:rPr>
                                  <m:sty m:val="p"/>
                                </m:rPr>
                                <a:rPr lang="en-US" sz="2400">
                                  <a:solidFill>
                                    <a:schemeClr val="bg1"/>
                                  </a:solidFill>
                                  <a:latin typeface="Cambria Math"/>
                                </a:rPr>
                                <m:t>A</m:t>
                              </m:r>
                              <m:r>
                                <a:rPr lang="en-US" sz="2400">
                                  <a:solidFill>
                                    <a:schemeClr val="bg1"/>
                                  </a:solidFill>
                                  <a:latin typeface="Cambria Math"/>
                                </a:rPr>
                                <m:t>(</m:t>
                              </m:r>
                              <m:r>
                                <a:rPr lang="en-US" sz="2400" i="1">
                                  <a:solidFill>
                                    <a:schemeClr val="bg1"/>
                                  </a:solidFill>
                                  <a:latin typeface="Cambria Math"/>
                                </a:rPr>
                                <m:t>𝑛</m:t>
                              </m:r>
                              <m:r>
                                <a:rPr lang="en-US" sz="2400">
                                  <a:solidFill>
                                    <a:schemeClr val="bg1"/>
                                  </a:solidFill>
                                  <a:latin typeface="Cambria Math"/>
                                </a:rPr>
                                <m:t>)</m:t>
                              </m:r>
                              <m:r>
                                <a:rPr lang="en-US" sz="2400" i="1">
                                  <a:solidFill>
                                    <a:schemeClr val="bg1"/>
                                  </a:solidFill>
                                  <a:latin typeface="Cambria Math"/>
                                  <a:ea typeface="Cambria Math"/>
                                </a:rPr>
                                <m:t>∙</m:t>
                              </m:r>
                              <m:r>
                                <a:rPr lang="en-US" sz="2400" i="1">
                                  <a:solidFill>
                                    <a:schemeClr val="bg1"/>
                                  </a:solidFill>
                                  <a:latin typeface="Cambria Math"/>
                                </a:rPr>
                                <m:t>𝐷</m:t>
                              </m:r>
                              <m:r>
                                <a:rPr lang="en-US" sz="2400" i="1">
                                  <a:solidFill>
                                    <a:schemeClr val="bg1"/>
                                  </a:solidFill>
                                  <a:latin typeface="Cambria Math"/>
                                  <a:ea typeface="Cambria Math"/>
                                </a:rPr>
                                <m:t>∙</m:t>
                              </m:r>
                              <m:r>
                                <a:rPr lang="en-US" sz="2400" i="1">
                                  <a:solidFill>
                                    <a:schemeClr val="bg1"/>
                                  </a:solidFill>
                                  <a:latin typeface="Cambria Math"/>
                                </a:rPr>
                                <m:t>𝑐</m:t>
                              </m:r>
                            </m:e>
                          </m:d>
                        </m:e>
                        <m:sub>
                          <m:r>
                            <a:rPr lang="en-US" sz="2400" i="1">
                              <a:solidFill>
                                <a:schemeClr val="bg1"/>
                              </a:solidFill>
                              <a:latin typeface="Cambria Math"/>
                              <a:ea typeface="Verdana" panose="020B0604030504040204" pitchFamily="34" charset="0"/>
                              <a:cs typeface="Verdana" panose="020B0604030504040204" pitchFamily="34" charset="0"/>
                            </a:rPr>
                            <m:t>2</m:t>
                          </m:r>
                        </m:sub>
                        <m:sup>
                          <m:r>
                            <a:rPr lang="en-US" sz="2400" i="1">
                              <a:solidFill>
                                <a:schemeClr val="bg1"/>
                              </a:solidFill>
                              <a:latin typeface="Cambria Math"/>
                              <a:ea typeface="Verdana" panose="020B0604030504040204" pitchFamily="34" charset="0"/>
                              <a:cs typeface="Verdana" panose="020B0604030504040204" pitchFamily="34" charset="0"/>
                            </a:rPr>
                            <m:t>2</m:t>
                          </m:r>
                        </m:sup>
                      </m:sSubSup>
                      <m:r>
                        <a:rPr lang="en-US" sz="2400" i="1">
                          <a:solidFill>
                            <a:schemeClr val="bg1"/>
                          </a:solidFill>
                          <a:latin typeface="Cambria Math"/>
                          <a:ea typeface="Verdana" panose="020B0604030504040204" pitchFamily="34" charset="0"/>
                          <a:cs typeface="Verdana" panose="020B0604030504040204" pitchFamily="34" charset="0"/>
                        </a:rPr>
                        <m:t>+</m:t>
                      </m:r>
                      <m:r>
                        <a:rPr lang="en-US" sz="2400" i="1">
                          <a:solidFill>
                            <a:schemeClr val="bg1"/>
                          </a:solidFill>
                          <a:latin typeface="Cambria Math"/>
                          <a:ea typeface="Cambria Math"/>
                          <a:cs typeface="Verdana" panose="020B0604030504040204" pitchFamily="34" charset="0"/>
                        </a:rPr>
                        <m:t>𝜆</m:t>
                      </m:r>
                      <m:sSub>
                        <m:sSubPr>
                          <m:ctrlPr>
                            <a:rPr lang="en-US" sz="2400" i="1">
                              <a:solidFill>
                                <a:schemeClr val="bg1"/>
                              </a:solidFill>
                              <a:latin typeface="Cambria Math" charset="0"/>
                              <a:ea typeface="Cambria Math"/>
                              <a:cs typeface="Verdana" panose="020B0604030504040204" pitchFamily="34" charset="0"/>
                            </a:rPr>
                          </m:ctrlPr>
                        </m:sSubPr>
                        <m:e>
                          <m:d>
                            <m:dPr>
                              <m:begChr m:val="‖"/>
                              <m:endChr m:val="‖"/>
                              <m:ctrlPr>
                                <a:rPr lang="en-US" sz="2400" i="1">
                                  <a:solidFill>
                                    <a:schemeClr val="bg1"/>
                                  </a:solidFill>
                                  <a:latin typeface="Cambria Math" charset="0"/>
                                  <a:ea typeface="Cambria Math"/>
                                  <a:cs typeface="Verdana" panose="020B0604030504040204" pitchFamily="34" charset="0"/>
                                </a:rPr>
                              </m:ctrlPr>
                            </m:dPr>
                            <m:e>
                              <m:r>
                                <a:rPr lang="en-US" sz="2400" i="1">
                                  <a:solidFill>
                                    <a:schemeClr val="bg1"/>
                                  </a:solidFill>
                                  <a:latin typeface="Cambria Math"/>
                                  <a:ea typeface="Cambria Math"/>
                                  <a:cs typeface="Verdana" panose="020B0604030504040204" pitchFamily="34" charset="0"/>
                                </a:rPr>
                                <m:t>𝑐</m:t>
                              </m:r>
                            </m:e>
                          </m:d>
                        </m:e>
                        <m:sub>
                          <m:r>
                            <a:rPr lang="en-US" sz="2400" i="1">
                              <a:solidFill>
                                <a:schemeClr val="bg1"/>
                              </a:solidFill>
                              <a:latin typeface="Cambria Math"/>
                              <a:ea typeface="Cambria Math"/>
                              <a:cs typeface="Verdana" panose="020B0604030504040204" pitchFamily="34" charset="0"/>
                            </a:rPr>
                            <m:t>1</m:t>
                          </m:r>
                        </m:sub>
                      </m:sSub>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a:p>
                <a:pPr/>
                <a14:m>
                  <m:oMathPara xmlns:m="http://schemas.openxmlformats.org/officeDocument/2006/math">
                    <m:oMathParaPr>
                      <m:jc m:val="centerGroup"/>
                    </m:oMathParaPr>
                    <m:oMath xmlns:m="http://schemas.openxmlformats.org/officeDocument/2006/math">
                      <m:r>
                        <m:rPr>
                          <m:nor/>
                        </m:rPr>
                        <a:rPr lang="en-US" sz="2400" dirty="0">
                          <a:latin typeface="Verdana" panose="020B0604030504040204" pitchFamily="34" charset="0"/>
                          <a:ea typeface="Verdana" panose="020B0604030504040204" pitchFamily="34" charset="0"/>
                          <a:cs typeface="Verdana" panose="020B0604030504040204" pitchFamily="34" charset="0"/>
                        </a:rPr>
                        <m:t>		</m:t>
                      </m:r>
                      <m:r>
                        <m:rPr>
                          <m:nor/>
                        </m:rP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m:t>s</m:t>
                      </m:r>
                      <m:r>
                        <m:rPr>
                          <m:nor/>
                        </m:rP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m:t>.</m:t>
                      </m:r>
                      <m:r>
                        <m:rPr>
                          <m:nor/>
                        </m:rP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m:t>t</m:t>
                      </m:r>
                      <m:r>
                        <m:rPr>
                          <m:nor/>
                        </m:rP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m:t>. 	</m:t>
                      </m:r>
                      <m:r>
                        <a:rPr lang="en-US" sz="2400" i="1">
                          <a:solidFill>
                            <a:schemeClr val="bg1"/>
                          </a:solidFill>
                          <a:latin typeface="Cambria Math"/>
                          <a:ea typeface="Cambria Math"/>
                          <a:cs typeface="Verdana" panose="020B0604030504040204" pitchFamily="34" charset="0"/>
                        </a:rPr>
                        <m:t>𝑐</m:t>
                      </m:r>
                      <m:r>
                        <a:rPr lang="en-US" sz="2400" i="1">
                          <a:solidFill>
                            <a:schemeClr val="bg1"/>
                          </a:solidFill>
                          <a:latin typeface="Cambria Math"/>
                          <a:ea typeface="Cambria Math"/>
                          <a:cs typeface="Verdana" panose="020B0604030504040204" pitchFamily="34" charset="0"/>
                        </a:rPr>
                        <m:t>≥0</m:t>
                      </m:r>
                    </m:oMath>
                  </m:oMathPara>
                </a14:m>
                <a:endParaRPr lang="en-US" sz="24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000124" y="990600"/>
                <a:ext cx="7219950" cy="1186928"/>
              </a:xfrm>
              <a:prstGeom prst="rect">
                <a:avLst/>
              </a:prstGeom>
              <a:blipFill rotWithShape="1">
                <a:blip r:embed="rId51"/>
                <a:stretch>
                  <a:fillRect/>
                </a:stretch>
              </a:blipFill>
              <a:ln w="19050">
                <a:solidFill>
                  <a:srgbClr val="FF0000"/>
                </a:solidFill>
              </a:ln>
            </p:spPr>
            <p:txBody>
              <a:bodyPr/>
              <a:lstStyle/>
              <a:p>
                <a:r>
                  <a:rPr lang="en-US">
                    <a:noFill/>
                  </a:rPr>
                  <a:t> </a:t>
                </a:r>
              </a:p>
            </p:txBody>
          </p:sp>
        </mc:Fallback>
      </mc:AlternateContent>
      <p:sp>
        <p:nvSpPr>
          <p:cNvPr id="3" name="Rectangle 2"/>
          <p:cNvSpPr/>
          <p:nvPr/>
        </p:nvSpPr>
        <p:spPr>
          <a:xfrm>
            <a:off x="4610099" y="1066800"/>
            <a:ext cx="1181101" cy="517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918567" y="2743201"/>
            <a:ext cx="7254736" cy="990599"/>
            <a:chOff x="918567" y="2743201"/>
            <a:chExt cx="7254736" cy="990599"/>
          </a:xfrm>
        </p:grpSpPr>
        <p:pic>
          <p:nvPicPr>
            <p:cNvPr id="59" name="Picture 11" descr="C:\psmImages\matlabCode\demo_sphere\pearl-pain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209800" y="2743201"/>
              <a:ext cx="981732" cy="990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2" name="Picture 4" descr="F:\newCode\demo_multiScale\b_s_3.png"/>
            <p:cNvPicPr>
              <a:picLocks noChangeAspect="1" noChangeArrowheads="1"/>
            </p:cNvPicPr>
            <p:nvPr/>
          </p:nvPicPr>
          <p:blipFill>
            <a:blip r:embed="rId52" cstate="screen">
              <a:extLst>
                <a:ext uri="{BEBA8EAE-BF5A-486C-A8C5-ECC9F3942E4B}">
                  <a14:imgProps xmlns:a14="http://schemas.microsoft.com/office/drawing/2010/main">
                    <a14:imgLayer r:embed="rId53">
                      <a14:imgEffect>
                        <a14:backgroundRemoval t="5000" b="90000" l="10000" r="90000"/>
                      </a14:imgEffect>
                    </a14:imgLayer>
                  </a14:imgProps>
                </a:ext>
                <a:ext uri="{28A0092B-C50C-407E-A947-70E740481C1C}">
                  <a14:useLocalDpi xmlns:a14="http://schemas.microsoft.com/office/drawing/2010/main"/>
                </a:ext>
              </a:extLst>
            </a:blip>
            <a:srcRect/>
            <a:stretch>
              <a:fillRect/>
            </a:stretch>
          </p:blipFill>
          <p:spPr bwMode="auto">
            <a:xfrm>
              <a:off x="4303605" y="2775546"/>
              <a:ext cx="1160834" cy="8706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546985" y="2952750"/>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409737" y="2837198"/>
              <a:ext cx="1763566" cy="628315"/>
              <a:chOff x="5780234" y="2279362"/>
              <a:chExt cx="1763566" cy="628315"/>
            </a:xfrm>
          </p:grpSpPr>
          <p:pic>
            <p:nvPicPr>
              <p:cNvPr id="54" name="Picture 42"/>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rot="10800000">
                <a:off x="5780234" y="2394546"/>
                <a:ext cx="442768" cy="513131"/>
              </a:xfrm>
              <a:prstGeom prst="rect">
                <a:avLst/>
              </a:prstGeom>
            </p:spPr>
          </p:pic>
          <p:sp>
            <p:nvSpPr>
              <p:cNvPr id="55" name="TextBox 54"/>
              <p:cNvSpPr txBox="1"/>
              <p:nvPr/>
            </p:nvSpPr>
            <p:spPr>
              <a:xfrm>
                <a:off x="6108050" y="2279362"/>
                <a:ext cx="1435750" cy="584776"/>
              </a:xfrm>
              <a:prstGeom prst="rect">
                <a:avLst/>
              </a:prstGeom>
              <a:noFill/>
            </p:spPr>
            <p:txBody>
              <a:bodyPr wrap="square" rtlCol="0">
                <a:spAutoFit/>
              </a:bodyPr>
              <a:lstStyle/>
              <a:p>
                <a:r>
                  <a:rPr lang="en-US" sz="1600" dirty="0">
                    <a:solidFill>
                      <a:srgbClr val="FF6600"/>
                    </a:solidFill>
                    <a:latin typeface="Verdana"/>
                    <a:cs typeface="Verdana"/>
                  </a:rPr>
                  <a:t>K</a:t>
                </a:r>
                <a:r>
                  <a:rPr lang="en-US" sz="1600" dirty="0" smtClean="0">
                    <a:solidFill>
                      <a:srgbClr val="FF6600"/>
                    </a:solidFill>
                    <a:latin typeface="Verdana"/>
                    <a:cs typeface="Verdana"/>
                  </a:rPr>
                  <a:t>nown illumination</a:t>
                </a:r>
                <a:endParaRPr lang="en-US" sz="1600" dirty="0">
                  <a:solidFill>
                    <a:srgbClr val="FF6600"/>
                  </a:solidFill>
                  <a:latin typeface="Verdana"/>
                  <a:cs typeface="Verdana"/>
                </a:endParaRPr>
              </a:p>
            </p:txBody>
          </p:sp>
        </p:grpSp>
        <p:grpSp>
          <p:nvGrpSpPr>
            <p:cNvPr id="10" name="Group 9"/>
            <p:cNvGrpSpPr/>
            <p:nvPr/>
          </p:nvGrpSpPr>
          <p:grpSpPr>
            <a:xfrm>
              <a:off x="5029200" y="2858133"/>
              <a:ext cx="1701714" cy="647067"/>
              <a:chOff x="3127879" y="2760547"/>
              <a:chExt cx="1701714" cy="647067"/>
            </a:xfrm>
          </p:grpSpPr>
          <p:pic>
            <p:nvPicPr>
              <p:cNvPr id="1026" name="Picture 2"/>
              <p:cNvPicPr>
                <a:picLocks noChangeAspect="1" noChangeArrowheads="1"/>
              </p:cNvPicPr>
              <p:nvPr/>
            </p:nvPicPr>
            <p:blipFill>
              <a:blip r:embed="rId55" cstate="screen">
                <a:extLst>
                  <a:ext uri="{BEBA8EAE-BF5A-486C-A8C5-ECC9F3942E4B}">
                    <a14:imgProps xmlns:a14="http://schemas.microsoft.com/office/drawing/2010/main">
                      <a14:imgLayer r:embed="rId56">
                        <a14:imgEffect>
                          <a14:backgroundRemoval t="9244" b="100000" l="9910" r="88288"/>
                        </a14:imgEffect>
                      </a14:imgLayer>
                    </a14:imgProps>
                  </a:ext>
                  <a:ext uri="{28A0092B-C50C-407E-A947-70E740481C1C}">
                    <a14:useLocalDpi xmlns:a14="http://schemas.microsoft.com/office/drawing/2010/main"/>
                  </a:ext>
                </a:extLst>
              </a:blip>
              <a:srcRect/>
              <a:stretch>
                <a:fillRect/>
              </a:stretch>
            </p:blipFill>
            <p:spPr bwMode="auto">
              <a:xfrm>
                <a:off x="3657599" y="2767798"/>
                <a:ext cx="596805" cy="639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127879" y="2760547"/>
                <a:ext cx="1701714" cy="338554"/>
              </a:xfrm>
              <a:prstGeom prst="rect">
                <a:avLst/>
              </a:prstGeom>
              <a:noFill/>
            </p:spPr>
            <p:txBody>
              <a:bodyPr wrap="square" rtlCol="0">
                <a:spAutoFit/>
              </a:bodyPr>
              <a:lstStyle/>
              <a:p>
                <a:pPr algn="ctr"/>
                <a:r>
                  <a:rPr lang="en-US" sz="1600" dirty="0" smtClean="0">
                    <a:solidFill>
                      <a:srgbClr val="FF6600"/>
                    </a:solidFill>
                    <a:latin typeface="Verdana"/>
                    <a:cs typeface="Verdana"/>
                  </a:rPr>
                  <a:t>Materials</a:t>
                </a:r>
                <a:endParaRPr lang="en-US" sz="1600" dirty="0">
                  <a:solidFill>
                    <a:srgbClr val="FF6600"/>
                  </a:solidFill>
                  <a:latin typeface="Verdana"/>
                  <a:cs typeface="Verdana"/>
                </a:endParaRPr>
              </a:p>
            </p:txBody>
          </p:sp>
        </p:grpSp>
        <p:sp>
          <p:nvSpPr>
            <p:cNvPr id="60" name="Oval 59"/>
            <p:cNvSpPr/>
            <p:nvPr/>
          </p:nvSpPr>
          <p:spPr>
            <a:xfrm>
              <a:off x="4785360" y="2962275"/>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flipH="1">
              <a:off x="3423840" y="3238587"/>
              <a:ext cx="892439" cy="0"/>
            </a:xfrm>
            <a:prstGeom prst="straightConnector1">
              <a:avLst/>
            </a:prstGeom>
            <a:ln w="19050">
              <a:solidFill>
                <a:srgbClr val="FF99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p:cNvSpPr txBox="1"/>
                <p:nvPr/>
              </p:nvSpPr>
              <p:spPr>
                <a:xfrm>
                  <a:off x="918567" y="2951236"/>
                  <a:ext cx="1507971" cy="4914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charset="0"/>
                              </a:rPr>
                            </m:ctrlPr>
                          </m:sSubPr>
                          <m:e>
                            <m:r>
                              <a:rPr lang="en-US" sz="2400" b="0" i="1" smtClean="0">
                                <a:solidFill>
                                  <a:schemeClr val="bg1"/>
                                </a:solidFill>
                                <a:latin typeface="Cambria Math"/>
                              </a:rPr>
                              <m:t>𝑏</m:t>
                            </m:r>
                          </m:e>
                          <m:sub>
                            <m:r>
                              <a:rPr lang="en-US" sz="2400" b="0" i="1" smtClean="0">
                                <a:solidFill>
                                  <a:schemeClr val="bg1"/>
                                </a:solidFill>
                                <a:latin typeface="Cambria Math"/>
                              </a:rPr>
                              <m:t>𝑖𝑗</m:t>
                            </m:r>
                          </m:sub>
                        </m:sSub>
                        <m:r>
                          <a:rPr lang="en-US" sz="2400" b="0" i="1" smtClean="0">
                            <a:solidFill>
                              <a:schemeClr val="bg1"/>
                            </a:solidFill>
                            <a:latin typeface="Cambria Math"/>
                          </a:rPr>
                          <m:t>(</m:t>
                        </m:r>
                        <m:r>
                          <a:rPr lang="en-US" sz="2400" b="0" i="1" smtClean="0">
                            <a:solidFill>
                              <a:schemeClr val="bg1"/>
                            </a:solidFill>
                            <a:latin typeface="Cambria Math"/>
                          </a:rPr>
                          <m:t>𝑛</m:t>
                        </m:r>
                        <m:r>
                          <a:rPr lang="en-US" sz="2400" b="0" i="1" smtClean="0">
                            <a:solidFill>
                              <a:schemeClr val="bg1"/>
                            </a:solidFill>
                            <a:latin typeface="Cambria Math"/>
                          </a:rPr>
                          <m:t>)</m:t>
                        </m:r>
                      </m:oMath>
                    </m:oMathPara>
                  </a14:m>
                  <a:endParaRPr lang="en-US" sz="2400" dirty="0"/>
                </a:p>
              </p:txBody>
            </p:sp>
          </mc:Choice>
          <mc:Fallback xmlns="">
            <p:sp>
              <p:nvSpPr>
                <p:cNvPr id="63" name="TextBox 62"/>
                <p:cNvSpPr txBox="1">
                  <a:spLocks noRot="1" noChangeAspect="1" noMove="1" noResize="1" noEditPoints="1" noAdjustHandles="1" noChangeArrowheads="1" noChangeShapeType="1" noTextEdit="1"/>
                </p:cNvSpPr>
                <p:nvPr/>
              </p:nvSpPr>
              <p:spPr>
                <a:xfrm>
                  <a:off x="918567" y="2951236"/>
                  <a:ext cx="1507971" cy="491417"/>
                </a:xfrm>
                <a:prstGeom prst="rect">
                  <a:avLst/>
                </a:prstGeom>
                <a:blipFill rotWithShape="1">
                  <a:blip r:embed="rId57"/>
                  <a:stretch>
                    <a:fillRect b="-1111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p:cNvSpPr txBox="1"/>
              <p:nvPr/>
            </p:nvSpPr>
            <p:spPr>
              <a:xfrm>
                <a:off x="2927627" y="2251784"/>
                <a:ext cx="293151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𝐵</m:t>
                      </m:r>
                      <m:d>
                        <m:dPr>
                          <m:ctrlPr>
                            <a:rPr lang="en-US" sz="2400" b="0" i="1" smtClean="0">
                              <a:solidFill>
                                <a:schemeClr val="bg1"/>
                              </a:solidFill>
                              <a:latin typeface="Cambria Math" charset="0"/>
                            </a:rPr>
                          </m:ctrlPr>
                        </m:dPr>
                        <m:e>
                          <m:r>
                            <a:rPr lang="en-US" sz="2400" b="0" i="1" smtClean="0">
                              <a:solidFill>
                                <a:schemeClr val="bg1"/>
                              </a:solidFill>
                              <a:latin typeface="Cambria Math"/>
                            </a:rPr>
                            <m:t>𝑛</m:t>
                          </m:r>
                        </m:e>
                      </m:d>
                      <m:r>
                        <a:rPr lang="en-US" sz="2400" b="0" i="1" smtClean="0">
                          <a:solidFill>
                            <a:schemeClr val="bg1"/>
                          </a:solidFill>
                          <a:latin typeface="Cambria Math"/>
                        </a:rPr>
                        <m:t>=</m:t>
                      </m:r>
                      <m:r>
                        <m:rPr>
                          <m:sty m:val="p"/>
                        </m:rPr>
                        <a:rPr lang="en-US" sz="2400">
                          <a:solidFill>
                            <a:schemeClr val="bg1"/>
                          </a:solidFill>
                          <a:latin typeface="Cambria Math"/>
                        </a:rPr>
                        <m:t>A</m:t>
                      </m:r>
                      <m:r>
                        <a:rPr lang="en-US" sz="2400">
                          <a:solidFill>
                            <a:schemeClr val="bg1"/>
                          </a:solidFill>
                          <a:latin typeface="Cambria Math"/>
                        </a:rPr>
                        <m:t>(</m:t>
                      </m:r>
                      <m:r>
                        <a:rPr lang="en-US" sz="2400" i="1">
                          <a:solidFill>
                            <a:schemeClr val="bg1"/>
                          </a:solidFill>
                          <a:latin typeface="Cambria Math"/>
                        </a:rPr>
                        <m:t>𝑛</m:t>
                      </m:r>
                      <m:r>
                        <a:rPr lang="en-US" sz="2400">
                          <a:solidFill>
                            <a:schemeClr val="bg1"/>
                          </a:solidFill>
                          <a:latin typeface="Cambria Math"/>
                        </a:rPr>
                        <m:t>)</m:t>
                      </m:r>
                      <m:r>
                        <a:rPr lang="en-US" sz="2400" i="1">
                          <a:solidFill>
                            <a:schemeClr val="bg1"/>
                          </a:solidFill>
                          <a:latin typeface="Cambria Math"/>
                          <a:ea typeface="Cambria Math"/>
                        </a:rPr>
                        <m:t>∙</m:t>
                      </m:r>
                      <m:r>
                        <a:rPr lang="en-US" sz="2400" i="1">
                          <a:solidFill>
                            <a:schemeClr val="bg1"/>
                          </a:solidFill>
                          <a:latin typeface="Cambria Math"/>
                        </a:rPr>
                        <m:t>𝐷</m:t>
                      </m:r>
                    </m:oMath>
                  </m:oMathPara>
                </a14:m>
                <a:endParaRPr lang="en-US" sz="2400" dirty="0"/>
              </a:p>
            </p:txBody>
          </p:sp>
        </mc:Choice>
        <mc:Fallback xmlns="">
          <p:sp>
            <p:nvSpPr>
              <p:cNvPr id="76" name="TextBox 75"/>
              <p:cNvSpPr txBox="1">
                <a:spLocks noRot="1" noChangeAspect="1" noMove="1" noResize="1" noEditPoints="1" noAdjustHandles="1" noChangeArrowheads="1" noChangeShapeType="1" noTextEdit="1"/>
              </p:cNvSpPr>
              <p:nvPr/>
            </p:nvSpPr>
            <p:spPr>
              <a:xfrm>
                <a:off x="2927627" y="2251784"/>
                <a:ext cx="2931510" cy="461665"/>
              </a:xfrm>
              <a:prstGeom prst="rect">
                <a:avLst/>
              </a:prstGeom>
              <a:blipFill rotWithShape="1">
                <a:blip r:embed="rId58"/>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281941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a:t>
            </a:r>
            <a:r>
              <a:rPr lang="en-US" dirty="0" smtClean="0"/>
              <a:t>reference sphere</a:t>
            </a:r>
            <a:endParaRPr lang="en-US" dirty="0"/>
          </a:p>
        </p:txBody>
      </p:sp>
      <p:pic>
        <p:nvPicPr>
          <p:cNvPr id="58"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3582570" y="917223"/>
            <a:ext cx="589325" cy="682977"/>
          </a:xfrm>
          <a:prstGeom prst="rect">
            <a:avLst/>
          </a:prstGeom>
        </p:spPr>
      </p:pic>
      <p:pic>
        <p:nvPicPr>
          <p:cNvPr id="62"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914400" y="1066800"/>
            <a:ext cx="589325" cy="682977"/>
          </a:xfrm>
          <a:prstGeom prst="rect">
            <a:avLst/>
          </a:prstGeom>
        </p:spPr>
      </p:pic>
      <p:pic>
        <p:nvPicPr>
          <p:cNvPr id="6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381000" y="2133600"/>
            <a:ext cx="589325" cy="682977"/>
          </a:xfrm>
          <a:prstGeom prst="rect">
            <a:avLst/>
          </a:prstGeom>
        </p:spPr>
      </p:pic>
      <p:pic>
        <p:nvPicPr>
          <p:cNvPr id="64"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981200" y="533400"/>
            <a:ext cx="589325" cy="682977"/>
          </a:xfrm>
          <a:prstGeom prst="rect">
            <a:avLst/>
          </a:prstGeom>
        </p:spPr>
      </p:pic>
      <p:pic>
        <p:nvPicPr>
          <p:cNvPr id="65"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533400" y="3276600"/>
            <a:ext cx="589325" cy="682977"/>
          </a:xfrm>
          <a:prstGeom prst="rect">
            <a:avLst/>
          </a:prstGeom>
        </p:spPr>
      </p:pic>
      <p:sp>
        <p:nvSpPr>
          <p:cNvPr id="108" name="Double Bracket 107"/>
          <p:cNvSpPr/>
          <p:nvPr/>
        </p:nvSpPr>
        <p:spPr>
          <a:xfrm>
            <a:off x="533400" y="4679950"/>
            <a:ext cx="2514600" cy="1295400"/>
          </a:xfrm>
          <a:prstGeom prst="bracketPair">
            <a:avLst>
              <a:gd name="adj" fmla="val 8391"/>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p:cNvCxnSpPr/>
          <p:nvPr/>
        </p:nvCxnSpPr>
        <p:spPr>
          <a:xfrm flipV="1">
            <a:off x="1799064" y="3876979"/>
            <a:ext cx="0" cy="609600"/>
          </a:xfrm>
          <a:prstGeom prst="straightConnector1">
            <a:avLst/>
          </a:prstGeom>
          <a:ln>
            <a:tailEnd type="arrow" w="lg" len="lg"/>
          </a:ln>
        </p:spPr>
        <p:style>
          <a:lnRef idx="1">
            <a:schemeClr val="accent6"/>
          </a:lnRef>
          <a:fillRef idx="0">
            <a:schemeClr val="accent6"/>
          </a:fillRef>
          <a:effectRef idx="0">
            <a:schemeClr val="accent6"/>
          </a:effectRef>
          <a:fontRef idx="minor">
            <a:schemeClr val="tx1"/>
          </a:fontRef>
        </p:style>
      </p:cxnSp>
      <p:grpSp>
        <p:nvGrpSpPr>
          <p:cNvPr id="11" name="Group 10"/>
          <p:cNvGrpSpPr/>
          <p:nvPr/>
        </p:nvGrpSpPr>
        <p:grpSpPr>
          <a:xfrm rot="2458674">
            <a:off x="4792474" y="3862114"/>
            <a:ext cx="533400" cy="639330"/>
            <a:chOff x="5181600" y="4237470"/>
            <a:chExt cx="533400" cy="639330"/>
          </a:xfrm>
        </p:grpSpPr>
        <p:cxnSp>
          <p:nvCxnSpPr>
            <p:cNvPr id="111" name="Straight Connector 110"/>
            <p:cNvCxnSpPr/>
            <p:nvPr/>
          </p:nvCxnSpPr>
          <p:spPr>
            <a:xfrm>
              <a:off x="5181600" y="4876800"/>
              <a:ext cx="533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2" name="Straight Arrow Connector 111"/>
            <p:cNvCxnSpPr/>
            <p:nvPr/>
          </p:nvCxnSpPr>
          <p:spPr>
            <a:xfrm flipV="1">
              <a:off x="5456664" y="4237470"/>
              <a:ext cx="0" cy="609600"/>
            </a:xfrm>
            <a:prstGeom prst="straightConnector1">
              <a:avLst/>
            </a:prstGeom>
            <a:ln>
              <a:tailEnd type="arrow" w="lg" len="lg"/>
            </a:ln>
          </p:spPr>
          <p:style>
            <a:lnRef idx="1">
              <a:schemeClr val="accent6"/>
            </a:lnRef>
            <a:fillRef idx="0">
              <a:schemeClr val="accent6"/>
            </a:fillRef>
            <a:effectRef idx="0">
              <a:schemeClr val="accent6"/>
            </a:effectRef>
            <a:fontRef idx="minor">
              <a:schemeClr val="tx1"/>
            </a:fontRef>
          </p:style>
        </p:cxnSp>
      </p:grpSp>
      <p:grpSp>
        <p:nvGrpSpPr>
          <p:cNvPr id="113" name="Group 112"/>
          <p:cNvGrpSpPr/>
          <p:nvPr/>
        </p:nvGrpSpPr>
        <p:grpSpPr>
          <a:xfrm rot="5400000">
            <a:off x="7825365" y="3864985"/>
            <a:ext cx="533400" cy="639330"/>
            <a:chOff x="5181600" y="4237470"/>
            <a:chExt cx="533400" cy="639330"/>
          </a:xfrm>
        </p:grpSpPr>
        <p:cxnSp>
          <p:nvCxnSpPr>
            <p:cNvPr id="114" name="Straight Connector 113"/>
            <p:cNvCxnSpPr/>
            <p:nvPr/>
          </p:nvCxnSpPr>
          <p:spPr>
            <a:xfrm>
              <a:off x="5181600" y="4876800"/>
              <a:ext cx="533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5" name="Straight Arrow Connector 114"/>
            <p:cNvCxnSpPr/>
            <p:nvPr/>
          </p:nvCxnSpPr>
          <p:spPr>
            <a:xfrm flipV="1">
              <a:off x="5456664" y="4237470"/>
              <a:ext cx="0" cy="609600"/>
            </a:xfrm>
            <a:prstGeom prst="straightConnector1">
              <a:avLst/>
            </a:prstGeom>
            <a:ln>
              <a:tailEnd type="arrow" w="lg" len="lg"/>
            </a:ln>
          </p:spPr>
          <p:style>
            <a:lnRef idx="1">
              <a:schemeClr val="accent6"/>
            </a:lnRef>
            <a:fillRef idx="0">
              <a:schemeClr val="accent6"/>
            </a:fillRef>
            <a:effectRef idx="0">
              <a:schemeClr val="accent6"/>
            </a:effectRef>
            <a:fontRef idx="minor">
              <a:schemeClr val="tx1"/>
            </a:fontRef>
          </p:style>
        </p:cxnSp>
      </p:grpSp>
      <p:sp>
        <p:nvSpPr>
          <p:cNvPr id="116" name="Double Bracket 115"/>
          <p:cNvSpPr/>
          <p:nvPr/>
        </p:nvSpPr>
        <p:spPr>
          <a:xfrm>
            <a:off x="3581400" y="4679950"/>
            <a:ext cx="2514600" cy="1295400"/>
          </a:xfrm>
          <a:prstGeom prst="bracketPair">
            <a:avLst>
              <a:gd name="adj" fmla="val 8391"/>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Double Bracket 116"/>
          <p:cNvSpPr/>
          <p:nvPr/>
        </p:nvSpPr>
        <p:spPr>
          <a:xfrm>
            <a:off x="6553200" y="4679950"/>
            <a:ext cx="2514600" cy="1295400"/>
          </a:xfrm>
          <a:prstGeom prst="bracketPair">
            <a:avLst>
              <a:gd name="adj" fmla="val 8391"/>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06600" y="3606800"/>
            <a:ext cx="508000" cy="317500"/>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24400" y="3606800"/>
            <a:ext cx="508000" cy="317500"/>
          </a:xfrm>
          <a:prstGeom prst="rect">
            <a:avLst/>
          </a:prstGeom>
        </p:spPr>
      </p:pic>
      <p:pic>
        <p:nvPicPr>
          <p:cNvPr id="14" name="Picture 13"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24800" y="3581400"/>
            <a:ext cx="508000" cy="368300"/>
          </a:xfrm>
          <a:prstGeom prst="rect">
            <a:avLst/>
          </a:prstGeom>
        </p:spPr>
      </p:pic>
      <p:grpSp>
        <p:nvGrpSpPr>
          <p:cNvPr id="21" name="Group 20"/>
          <p:cNvGrpSpPr/>
          <p:nvPr/>
        </p:nvGrpSpPr>
        <p:grpSpPr>
          <a:xfrm>
            <a:off x="630591" y="6050734"/>
            <a:ext cx="2343716" cy="411480"/>
            <a:chOff x="401991" y="6247584"/>
            <a:chExt cx="2343716" cy="411480"/>
          </a:xfrm>
        </p:grpSpPr>
        <p:pic>
          <p:nvPicPr>
            <p:cNvPr id="259" name="Picture 3" descr="C:\psmImages\matlabCode\demo_sphere\alum-bronze.pn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43057"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0" name="Picture 5" descr="C:\psmImages\matlabCode\demo_sphere\specular-orange-phenolic.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993634"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1" name="Picture 10" descr="C:\psmImages\matlabCode\demo_sphere\orange-paint.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01991"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2" name="Picture 9" descr="C:\psmImages\matlabCode\demo_sphere\red-metallic-paint.pn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334227"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3" name="Picture 11" descr="C:\psmImages\matlabCode\demo_sphere\pearl-paint.pn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79234"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1503862" y="6453324"/>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grpSp>
      <p:grpSp>
        <p:nvGrpSpPr>
          <p:cNvPr id="274" name="Group 273"/>
          <p:cNvGrpSpPr/>
          <p:nvPr/>
        </p:nvGrpSpPr>
        <p:grpSpPr>
          <a:xfrm>
            <a:off x="3672541" y="6051550"/>
            <a:ext cx="2343716" cy="411480"/>
            <a:chOff x="401991" y="6247584"/>
            <a:chExt cx="2343716" cy="411480"/>
          </a:xfrm>
        </p:grpSpPr>
        <p:pic>
          <p:nvPicPr>
            <p:cNvPr id="275" name="Picture 3" descr="C:\psmImages\matlabCode\demo_sphere\alum-bronze.pn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43057"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 name="Picture 5" descr="C:\psmImages\matlabCode\demo_sphere\specular-orange-phenolic.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993634"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7" name="Picture 10" descr="C:\psmImages\matlabCode\demo_sphere\orange-paint.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01991"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8" name="Picture 9" descr="C:\psmImages\matlabCode\demo_sphere\red-metallic-paint.pn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334227"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9" name="Picture 11" descr="C:\psmImages\matlabCode\demo_sphere\pearl-paint.pn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79234"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80" name="Straight Connector 279"/>
            <p:cNvCxnSpPr/>
            <p:nvPr/>
          </p:nvCxnSpPr>
          <p:spPr>
            <a:xfrm>
              <a:off x="1503862" y="6453324"/>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grpSp>
      <p:grpSp>
        <p:nvGrpSpPr>
          <p:cNvPr id="281" name="Group 280"/>
          <p:cNvGrpSpPr/>
          <p:nvPr/>
        </p:nvGrpSpPr>
        <p:grpSpPr>
          <a:xfrm>
            <a:off x="6629400" y="6051550"/>
            <a:ext cx="2343716" cy="411480"/>
            <a:chOff x="401991" y="6247584"/>
            <a:chExt cx="2343716" cy="411480"/>
          </a:xfrm>
        </p:grpSpPr>
        <p:pic>
          <p:nvPicPr>
            <p:cNvPr id="282" name="Picture 3" descr="C:\psmImages\matlabCode\demo_sphere\alum-bronze.pn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43057"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3" name="Picture 5" descr="C:\psmImages\matlabCode\demo_sphere\specular-orange-phenolic.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993634"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4" name="Picture 10" descr="C:\psmImages\matlabCode\demo_sphere\orange-paint.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01991"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5" name="Picture 9" descr="C:\psmImages\matlabCode\demo_sphere\red-metallic-paint.pn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334227"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6" name="Picture 11" descr="C:\psmImages\matlabCode\demo_sphere\pearl-paint.pn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79234" y="6247584"/>
              <a:ext cx="411480" cy="411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87" name="Straight Connector 286"/>
            <p:cNvCxnSpPr/>
            <p:nvPr/>
          </p:nvCxnSpPr>
          <p:spPr>
            <a:xfrm>
              <a:off x="1503862" y="6453324"/>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grpSp>
      <p:cxnSp>
        <p:nvCxnSpPr>
          <p:cNvPr id="8" name="Straight Connector 7"/>
          <p:cNvCxnSpPr/>
          <p:nvPr/>
        </p:nvCxnSpPr>
        <p:spPr>
          <a:xfrm>
            <a:off x="1524000" y="4527550"/>
            <a:ext cx="5334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12290" name="Picture 2" descr="C:\Users\jianwan2\Desktop\demo\sphere.png"/>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3810" b="72143" l="33036" r="70179"/>
                    </a14:imgEffect>
                  </a14:imgLayer>
                </a14:imgProps>
              </a:ext>
              <a:ext uri="{28A0092B-C50C-407E-A947-70E740481C1C}">
                <a14:useLocalDpi xmlns:a14="http://schemas.microsoft.com/office/drawing/2010/main"/>
              </a:ext>
            </a:extLst>
          </a:blip>
          <a:srcRect/>
          <a:stretch>
            <a:fillRect/>
          </a:stretch>
        </p:blipFill>
        <p:spPr bwMode="auto">
          <a:xfrm>
            <a:off x="933449" y="1414464"/>
            <a:ext cx="2737186" cy="20528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5" name="TextBox 224"/>
              <p:cNvSpPr txBox="1"/>
              <p:nvPr/>
            </p:nvSpPr>
            <p:spPr>
              <a:xfrm>
                <a:off x="3026874" y="1749778"/>
                <a:ext cx="4897925" cy="5091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9900"/>
                          </a:solidFill>
                          <a:latin typeface="Cambria Math"/>
                          <a:cs typeface="Verdana"/>
                        </a:rPr>
                        <m:t>𝐷</m:t>
                      </m:r>
                      <m:r>
                        <a:rPr lang="en-US" sz="2400" b="0" i="1" smtClean="0">
                          <a:solidFill>
                            <a:srgbClr val="FF9900"/>
                          </a:solidFill>
                          <a:latin typeface="Cambria Math"/>
                          <a:cs typeface="Verdana"/>
                        </a:rPr>
                        <m:t>= </m:t>
                      </m:r>
                      <m:d>
                        <m:dPr>
                          <m:begChr m:val="["/>
                          <m:endChr m:val="]"/>
                          <m:ctrlPr>
                            <a:rPr lang="en-US" sz="2400" b="0" i="1" smtClean="0">
                              <a:solidFill>
                                <a:srgbClr val="FF9900"/>
                              </a:solidFill>
                              <a:latin typeface="Cambria Math" charset="0"/>
                              <a:cs typeface="Verdana"/>
                            </a:rPr>
                          </m:ctrlPr>
                        </m:dPr>
                        <m:e>
                          <m:sSub>
                            <m:sSubPr>
                              <m:ctrlPr>
                                <a:rPr lang="en-US" sz="2400" b="0" i="1" smtClean="0">
                                  <a:solidFill>
                                    <a:srgbClr val="FF9900"/>
                                  </a:solidFill>
                                  <a:latin typeface="Cambria Math" charset="0"/>
                                  <a:cs typeface="Verdana"/>
                                </a:rPr>
                              </m:ctrlPr>
                            </m:sSubPr>
                            <m:e>
                              <m:r>
                                <a:rPr lang="en-US" sz="2400" b="0" i="1" smtClean="0">
                                  <a:solidFill>
                                    <a:srgbClr val="FF9900"/>
                                  </a:solidFill>
                                  <a:latin typeface="Cambria Math"/>
                                  <a:cs typeface="Verdana"/>
                                </a:rPr>
                                <m:t>  </m:t>
                              </m:r>
                              <m:r>
                                <a:rPr lang="en-US" sz="2400" b="0" i="1" smtClean="0">
                                  <a:solidFill>
                                    <a:srgbClr val="FF9900"/>
                                  </a:solidFill>
                                  <a:latin typeface="Cambria Math"/>
                                  <a:ea typeface="Cambria Math"/>
                                  <a:cs typeface="Verdana"/>
                                </a:rPr>
                                <m:t>𝜌</m:t>
                              </m:r>
                            </m:e>
                            <m:sub>
                              <m:r>
                                <a:rPr lang="en-US" sz="2400" b="0" i="1" smtClean="0">
                                  <a:solidFill>
                                    <a:srgbClr val="FF9900"/>
                                  </a:solidFill>
                                  <a:latin typeface="Cambria Math"/>
                                  <a:cs typeface="Verdana"/>
                                </a:rPr>
                                <m:t>1, </m:t>
                              </m:r>
                            </m:sub>
                          </m:sSub>
                          <m:sSub>
                            <m:sSubPr>
                              <m:ctrlPr>
                                <a:rPr lang="en-US" sz="2400" i="1">
                                  <a:solidFill>
                                    <a:srgbClr val="FF9900"/>
                                  </a:solidFill>
                                  <a:latin typeface="Cambria Math" charset="0"/>
                                  <a:cs typeface="Verdana"/>
                                </a:rPr>
                              </m:ctrlPr>
                            </m:sSubPr>
                            <m:e>
                              <m:r>
                                <a:rPr lang="en-US" sz="2400" b="0" i="1" smtClean="0">
                                  <a:solidFill>
                                    <a:srgbClr val="FF9900"/>
                                  </a:solidFill>
                                  <a:latin typeface="Cambria Math"/>
                                  <a:cs typeface="Verdana"/>
                                </a:rPr>
                                <m:t>  </m:t>
                              </m:r>
                              <m:r>
                                <a:rPr lang="en-US" sz="2400" i="1">
                                  <a:solidFill>
                                    <a:srgbClr val="FF9900"/>
                                  </a:solidFill>
                                  <a:latin typeface="Cambria Math"/>
                                  <a:ea typeface="Cambria Math"/>
                                  <a:cs typeface="Verdana"/>
                                </a:rPr>
                                <m:t>𝜌</m:t>
                              </m:r>
                            </m:e>
                            <m:sub>
                              <m:r>
                                <a:rPr lang="en-US" sz="2400" b="0" i="1" smtClean="0">
                                  <a:solidFill>
                                    <a:srgbClr val="FF9900"/>
                                  </a:solidFill>
                                  <a:latin typeface="Cambria Math"/>
                                  <a:ea typeface="Cambria Math"/>
                                  <a:cs typeface="Verdana"/>
                                </a:rPr>
                                <m:t>2</m:t>
                              </m:r>
                              <m:r>
                                <a:rPr lang="en-US" sz="2400" i="1">
                                  <a:solidFill>
                                    <a:srgbClr val="FF9900"/>
                                  </a:solidFill>
                                  <a:latin typeface="Cambria Math"/>
                                  <a:cs typeface="Verdana"/>
                                </a:rPr>
                                <m:t>,</m:t>
                              </m:r>
                              <m:r>
                                <a:rPr lang="en-US" sz="2400" b="0" i="1" smtClean="0">
                                  <a:solidFill>
                                    <a:srgbClr val="FF9900"/>
                                  </a:solidFill>
                                  <a:latin typeface="Cambria Math"/>
                                  <a:cs typeface="Verdana"/>
                                </a:rPr>
                                <m:t>  </m:t>
                              </m:r>
                              <m:r>
                                <a:rPr lang="en-US" sz="2400" i="1">
                                  <a:solidFill>
                                    <a:srgbClr val="FF9900"/>
                                  </a:solidFill>
                                  <a:latin typeface="Cambria Math"/>
                                  <a:cs typeface="Verdana"/>
                                </a:rPr>
                                <m:t> </m:t>
                              </m:r>
                            </m:sub>
                          </m:sSub>
                          <m:sSub>
                            <m:sSubPr>
                              <m:ctrlPr>
                                <a:rPr lang="en-US" sz="2400" i="1">
                                  <a:solidFill>
                                    <a:srgbClr val="FF9900"/>
                                  </a:solidFill>
                                  <a:latin typeface="Cambria Math" charset="0"/>
                                  <a:cs typeface="Verdana"/>
                                </a:rPr>
                              </m:ctrlPr>
                            </m:sSubPr>
                            <m:e>
                              <m:r>
                                <a:rPr lang="en-US" sz="2400" b="0" i="1" smtClean="0">
                                  <a:solidFill>
                                    <a:srgbClr val="FF9900"/>
                                  </a:solidFill>
                                  <a:latin typeface="Cambria Math"/>
                                  <a:cs typeface="Verdana"/>
                                </a:rPr>
                                <m:t>  </m:t>
                              </m:r>
                              <m:r>
                                <a:rPr lang="en-US" sz="2400" i="1">
                                  <a:solidFill>
                                    <a:srgbClr val="FF9900"/>
                                  </a:solidFill>
                                  <a:latin typeface="Cambria Math"/>
                                  <a:ea typeface="Cambria Math"/>
                                  <a:cs typeface="Verdana"/>
                                </a:rPr>
                                <m:t>𝜌</m:t>
                              </m:r>
                            </m:e>
                            <m:sub>
                              <m:r>
                                <a:rPr lang="en-US" sz="2400" b="0" i="1" smtClean="0">
                                  <a:solidFill>
                                    <a:srgbClr val="FF9900"/>
                                  </a:solidFill>
                                  <a:latin typeface="Cambria Math"/>
                                  <a:ea typeface="Cambria Math"/>
                                  <a:cs typeface="Verdana"/>
                                </a:rPr>
                                <m:t>3,</m:t>
                              </m:r>
                              <m:r>
                                <a:rPr lang="en-US" sz="2400" i="1">
                                  <a:solidFill>
                                    <a:srgbClr val="FF9900"/>
                                  </a:solidFill>
                                  <a:latin typeface="Cambria Math"/>
                                  <a:cs typeface="Verdana"/>
                                </a:rPr>
                                <m:t> </m:t>
                              </m:r>
                            </m:sub>
                          </m:sSub>
                          <m:r>
                            <a:rPr lang="en-US" sz="2400" b="0" i="1" smtClean="0">
                              <a:solidFill>
                                <a:srgbClr val="FF9900"/>
                              </a:solidFill>
                              <a:latin typeface="Cambria Math"/>
                              <a:cs typeface="Verdana"/>
                            </a:rPr>
                            <m:t>…</m:t>
                          </m:r>
                          <m:sSub>
                            <m:sSubPr>
                              <m:ctrlPr>
                                <a:rPr lang="en-US" sz="2400" i="1">
                                  <a:solidFill>
                                    <a:srgbClr val="FF9900"/>
                                  </a:solidFill>
                                  <a:latin typeface="Cambria Math" charset="0"/>
                                  <a:cs typeface="Verdana"/>
                                </a:rPr>
                              </m:ctrlPr>
                            </m:sSubPr>
                            <m:e>
                              <m:r>
                                <a:rPr lang="en-US" sz="2400" i="1">
                                  <a:solidFill>
                                    <a:srgbClr val="FF9900"/>
                                  </a:solidFill>
                                  <a:latin typeface="Cambria Math"/>
                                  <a:cs typeface="Verdana"/>
                                </a:rPr>
                                <m:t>  </m:t>
                              </m:r>
                              <m:r>
                                <a:rPr lang="en-US" sz="2400" i="1">
                                  <a:solidFill>
                                    <a:srgbClr val="FF9900"/>
                                  </a:solidFill>
                                  <a:latin typeface="Cambria Math"/>
                                  <a:ea typeface="Cambria Math"/>
                                  <a:cs typeface="Verdana"/>
                                </a:rPr>
                                <m:t>𝜌</m:t>
                              </m:r>
                            </m:e>
                            <m:sub>
                              <m:r>
                                <a:rPr lang="en-US" sz="2400" i="1">
                                  <a:solidFill>
                                    <a:srgbClr val="FF9900"/>
                                  </a:solidFill>
                                  <a:latin typeface="Cambria Math"/>
                                  <a:ea typeface="Cambria Math"/>
                                  <a:cs typeface="Verdana"/>
                                </a:rPr>
                                <m:t>𝑀</m:t>
                              </m:r>
                              <m:r>
                                <a:rPr lang="en-US" sz="2400" b="0" i="1" smtClean="0">
                                  <a:solidFill>
                                    <a:srgbClr val="FF9900"/>
                                  </a:solidFill>
                                  <a:latin typeface="Cambria Math"/>
                                  <a:ea typeface="Cambria Math"/>
                                  <a:cs typeface="Verdana"/>
                                </a:rPr>
                                <m:t>−1</m:t>
                              </m:r>
                              <m:r>
                                <a:rPr lang="en-US" sz="2400" i="1">
                                  <a:solidFill>
                                    <a:srgbClr val="FF9900"/>
                                  </a:solidFill>
                                  <a:latin typeface="Cambria Math"/>
                                  <a:cs typeface="Verdana"/>
                                </a:rPr>
                                <m:t> </m:t>
                              </m:r>
                              <m:r>
                                <a:rPr lang="en-US" sz="2400" b="0" i="1" smtClean="0">
                                  <a:solidFill>
                                    <a:srgbClr val="FF9900"/>
                                  </a:solidFill>
                                  <a:latin typeface="Cambria Math"/>
                                  <a:cs typeface="Verdana"/>
                                </a:rPr>
                                <m:t>,</m:t>
                              </m:r>
                            </m:sub>
                          </m:sSub>
                          <m:sSub>
                            <m:sSubPr>
                              <m:ctrlPr>
                                <a:rPr lang="en-US" sz="2400" i="1">
                                  <a:solidFill>
                                    <a:srgbClr val="FF9900"/>
                                  </a:solidFill>
                                  <a:latin typeface="Cambria Math" charset="0"/>
                                  <a:cs typeface="Verdana"/>
                                </a:rPr>
                              </m:ctrlPr>
                            </m:sSubPr>
                            <m:e>
                              <m:r>
                                <a:rPr lang="en-US" sz="2400" b="0" i="1" smtClean="0">
                                  <a:solidFill>
                                    <a:srgbClr val="FF9900"/>
                                  </a:solidFill>
                                  <a:latin typeface="Cambria Math"/>
                                  <a:cs typeface="Verdana"/>
                                </a:rPr>
                                <m:t>  </m:t>
                              </m:r>
                              <m:r>
                                <a:rPr lang="en-US" sz="2400" i="1">
                                  <a:solidFill>
                                    <a:srgbClr val="FF9900"/>
                                  </a:solidFill>
                                  <a:latin typeface="Cambria Math"/>
                                  <a:ea typeface="Cambria Math"/>
                                  <a:cs typeface="Verdana"/>
                                </a:rPr>
                                <m:t>𝜌</m:t>
                              </m:r>
                            </m:e>
                            <m:sub>
                              <m:r>
                                <a:rPr lang="en-US" sz="2400" b="0" i="1" smtClean="0">
                                  <a:solidFill>
                                    <a:srgbClr val="FF9900"/>
                                  </a:solidFill>
                                  <a:latin typeface="Cambria Math"/>
                                  <a:ea typeface="Cambria Math"/>
                                  <a:cs typeface="Verdana"/>
                                </a:rPr>
                                <m:t>𝑀</m:t>
                              </m:r>
                              <m:r>
                                <a:rPr lang="en-US" sz="2400" i="1">
                                  <a:solidFill>
                                    <a:srgbClr val="FF9900"/>
                                  </a:solidFill>
                                  <a:latin typeface="Cambria Math"/>
                                  <a:cs typeface="Verdana"/>
                                </a:rPr>
                                <m:t> </m:t>
                              </m:r>
                            </m:sub>
                          </m:sSub>
                        </m:e>
                      </m:d>
                    </m:oMath>
                  </m:oMathPara>
                </a14:m>
                <a:endParaRPr lang="en-US" sz="2400" baseline="-25000" dirty="0">
                  <a:solidFill>
                    <a:srgbClr val="FF9900"/>
                  </a:solidFill>
                  <a:latin typeface="Verdana"/>
                  <a:cs typeface="Verdana"/>
                </a:endParaRPr>
              </a:p>
            </p:txBody>
          </p:sp>
        </mc:Choice>
        <mc:Fallback xmlns="">
          <p:sp>
            <p:nvSpPr>
              <p:cNvPr id="225" name="TextBox 224"/>
              <p:cNvSpPr txBox="1">
                <a:spLocks noRot="1" noChangeAspect="1" noMove="1" noResize="1" noEditPoints="1" noAdjustHandles="1" noChangeArrowheads="1" noChangeShapeType="1" noTextEdit="1"/>
              </p:cNvSpPr>
              <p:nvPr/>
            </p:nvSpPr>
            <p:spPr>
              <a:xfrm>
                <a:off x="3026874" y="1749778"/>
                <a:ext cx="4897925" cy="509178"/>
              </a:xfrm>
              <a:prstGeom prst="rect">
                <a:avLst/>
              </a:prstGeom>
              <a:blipFill rotWithShape="1">
                <a:blip r:embed="rId20"/>
                <a:stretch>
                  <a:fillRect/>
                </a:stretch>
              </a:blipFill>
            </p:spPr>
            <p:txBody>
              <a:bodyPr/>
              <a:lstStyle/>
              <a:p>
                <a:r>
                  <a:rPr lang="en-US">
                    <a:noFill/>
                  </a:rPr>
                  <a:t> </a:t>
                </a:r>
              </a:p>
            </p:txBody>
          </p:sp>
        </mc:Fallback>
      </mc:AlternateContent>
      <p:grpSp>
        <p:nvGrpSpPr>
          <p:cNvPr id="5" name="Group 4"/>
          <p:cNvGrpSpPr/>
          <p:nvPr/>
        </p:nvGrpSpPr>
        <p:grpSpPr>
          <a:xfrm>
            <a:off x="780748" y="4622426"/>
            <a:ext cx="6077252" cy="1361179"/>
            <a:chOff x="780748" y="4622426"/>
            <a:chExt cx="6077252" cy="1361179"/>
          </a:xfrm>
        </p:grpSpPr>
        <p:sp>
          <p:nvSpPr>
            <p:cNvPr id="22" name="Rectangle 21"/>
            <p:cNvSpPr/>
            <p:nvPr/>
          </p:nvSpPr>
          <p:spPr>
            <a:xfrm rot="16200000">
              <a:off x="165122" y="5238052"/>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p:cNvSpPr/>
            <p:nvPr/>
          </p:nvSpPr>
          <p:spPr>
            <a:xfrm rot="16200000">
              <a:off x="3185470" y="5273351"/>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p:cNvSpPr/>
            <p:nvPr/>
          </p:nvSpPr>
          <p:spPr>
            <a:xfrm rot="16200000">
              <a:off x="6147746" y="5263827"/>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1085548" y="4629150"/>
            <a:ext cx="6077252" cy="1361179"/>
            <a:chOff x="780748" y="4622426"/>
            <a:chExt cx="6077252" cy="1361179"/>
          </a:xfrm>
        </p:grpSpPr>
        <p:sp>
          <p:nvSpPr>
            <p:cNvPr id="230" name="Rectangle 229"/>
            <p:cNvSpPr/>
            <p:nvPr/>
          </p:nvSpPr>
          <p:spPr>
            <a:xfrm rot="16200000">
              <a:off x="165122" y="5238052"/>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ectangle 230"/>
            <p:cNvSpPr/>
            <p:nvPr/>
          </p:nvSpPr>
          <p:spPr>
            <a:xfrm rot="16200000">
              <a:off x="3185470" y="5273351"/>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Rectangle 231"/>
            <p:cNvSpPr/>
            <p:nvPr/>
          </p:nvSpPr>
          <p:spPr>
            <a:xfrm rot="16200000">
              <a:off x="6147746" y="5263827"/>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1447498" y="4629150"/>
            <a:ext cx="6077252" cy="1361179"/>
            <a:chOff x="780748" y="4622426"/>
            <a:chExt cx="6077252" cy="1361179"/>
          </a:xfrm>
        </p:grpSpPr>
        <p:sp>
          <p:nvSpPr>
            <p:cNvPr id="234" name="Rectangle 233"/>
            <p:cNvSpPr/>
            <p:nvPr/>
          </p:nvSpPr>
          <p:spPr>
            <a:xfrm rot="16200000">
              <a:off x="165122" y="5238052"/>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Rectangle 234"/>
            <p:cNvSpPr/>
            <p:nvPr/>
          </p:nvSpPr>
          <p:spPr>
            <a:xfrm rot="16200000">
              <a:off x="3185470" y="5273351"/>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Rectangle 235"/>
            <p:cNvSpPr/>
            <p:nvPr/>
          </p:nvSpPr>
          <p:spPr>
            <a:xfrm rot="16200000">
              <a:off x="6147746" y="5263827"/>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7" name="Group 236"/>
          <p:cNvGrpSpPr/>
          <p:nvPr/>
        </p:nvGrpSpPr>
        <p:grpSpPr>
          <a:xfrm>
            <a:off x="2399998" y="4630046"/>
            <a:ext cx="6077252" cy="1361179"/>
            <a:chOff x="780748" y="4622426"/>
            <a:chExt cx="6077252" cy="1361179"/>
          </a:xfrm>
        </p:grpSpPr>
        <p:sp>
          <p:nvSpPr>
            <p:cNvPr id="238" name="Rectangle 237"/>
            <p:cNvSpPr/>
            <p:nvPr/>
          </p:nvSpPr>
          <p:spPr>
            <a:xfrm rot="16200000">
              <a:off x="165122" y="5238052"/>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p:cNvSpPr/>
            <p:nvPr/>
          </p:nvSpPr>
          <p:spPr>
            <a:xfrm rot="16200000">
              <a:off x="3185470" y="5273351"/>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p:cNvSpPr/>
            <p:nvPr/>
          </p:nvSpPr>
          <p:spPr>
            <a:xfrm rot="16200000">
              <a:off x="6147746" y="5263827"/>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1" name="Straight Connector 240"/>
          <p:cNvCxnSpPr/>
          <p:nvPr/>
        </p:nvCxnSpPr>
        <p:spPr>
          <a:xfrm>
            <a:off x="1719314" y="5328284"/>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4724400" y="5334000"/>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7659626" y="5334000"/>
            <a:ext cx="493774" cy="0"/>
          </a:xfrm>
          <a:prstGeom prst="line">
            <a:avLst/>
          </a:prstGeom>
          <a:ln>
            <a:solidFill>
              <a:srgbClr val="FFFFFF"/>
            </a:solidFill>
            <a:prstDash val="dot"/>
          </a:ln>
        </p:spPr>
        <p:style>
          <a:lnRef idx="2">
            <a:schemeClr val="accent1"/>
          </a:lnRef>
          <a:fillRef idx="0">
            <a:schemeClr val="accent1"/>
          </a:fillRef>
          <a:effectRef idx="1">
            <a:schemeClr val="accent1"/>
          </a:effectRef>
          <a:fontRef idx="minor">
            <a:schemeClr val="tx1"/>
          </a:fontRef>
        </p:style>
      </p:cxnSp>
      <p:grpSp>
        <p:nvGrpSpPr>
          <p:cNvPr id="244" name="Group 243"/>
          <p:cNvGrpSpPr/>
          <p:nvPr/>
        </p:nvGrpSpPr>
        <p:grpSpPr>
          <a:xfrm>
            <a:off x="2714323" y="4629150"/>
            <a:ext cx="6077252" cy="1361179"/>
            <a:chOff x="780748" y="4622426"/>
            <a:chExt cx="6077252" cy="1361179"/>
          </a:xfrm>
        </p:grpSpPr>
        <p:sp>
          <p:nvSpPr>
            <p:cNvPr id="245" name="Rectangle 244"/>
            <p:cNvSpPr/>
            <p:nvPr/>
          </p:nvSpPr>
          <p:spPr>
            <a:xfrm rot="16200000">
              <a:off x="165122" y="5238052"/>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rot="16200000">
              <a:off x="3185470" y="5273351"/>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rot="16200000">
              <a:off x="6147746" y="5263827"/>
              <a:ext cx="1325880" cy="9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30591" y="1828800"/>
            <a:ext cx="6410289" cy="4638675"/>
            <a:chOff x="630591" y="1828800"/>
            <a:chExt cx="6410289" cy="4638675"/>
          </a:xfrm>
        </p:grpSpPr>
        <p:sp>
          <p:nvSpPr>
            <p:cNvPr id="4" name="Rectangle 3"/>
            <p:cNvSpPr/>
            <p:nvPr/>
          </p:nvSpPr>
          <p:spPr>
            <a:xfrm>
              <a:off x="4261257" y="1828800"/>
              <a:ext cx="336177" cy="4301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30591" y="5975350"/>
              <a:ext cx="6410289" cy="492125"/>
              <a:chOff x="630591" y="5975350"/>
              <a:chExt cx="6410289" cy="492125"/>
            </a:xfrm>
          </p:grpSpPr>
          <p:sp>
            <p:nvSpPr>
              <p:cNvPr id="226" name="Rectangle 225"/>
              <p:cNvSpPr/>
              <p:nvPr/>
            </p:nvSpPr>
            <p:spPr>
              <a:xfrm>
                <a:off x="630591" y="5975350"/>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3657600" y="5980611"/>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6629400" y="5980611"/>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p:cNvGrpSpPr/>
          <p:nvPr/>
        </p:nvGrpSpPr>
        <p:grpSpPr>
          <a:xfrm>
            <a:off x="761697" y="4911744"/>
            <a:ext cx="7908213" cy="833080"/>
            <a:chOff x="626187" y="5149049"/>
            <a:chExt cx="7908213" cy="833080"/>
          </a:xfrm>
        </p:grpSpPr>
        <p:pic>
          <p:nvPicPr>
            <p:cNvPr id="26" name="Picture 25" descr="latex-image-1.pdf"/>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626187" y="5163990"/>
              <a:ext cx="1922627" cy="818139"/>
            </a:xfrm>
            <a:prstGeom prst="rect">
              <a:avLst/>
            </a:prstGeom>
          </p:spPr>
        </p:pic>
        <p:pic>
          <p:nvPicPr>
            <p:cNvPr id="27" name="Picture 26" descr="latex-image-1.pdf"/>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3640569" y="5149049"/>
              <a:ext cx="1922627" cy="818139"/>
            </a:xfrm>
            <a:prstGeom prst="rect">
              <a:avLst/>
            </a:prstGeom>
          </p:spPr>
        </p:pic>
        <p:pic>
          <p:nvPicPr>
            <p:cNvPr id="28" name="Picture 27" descr="latex-image-1.pdf"/>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6611773" y="5150223"/>
              <a:ext cx="1922627" cy="818139"/>
            </a:xfrm>
            <a:prstGeom prst="rect">
              <a:avLst/>
            </a:prstGeom>
          </p:spPr>
        </p:pic>
      </p:grpSp>
      <p:grpSp>
        <p:nvGrpSpPr>
          <p:cNvPr id="250" name="Group 249"/>
          <p:cNvGrpSpPr/>
          <p:nvPr/>
        </p:nvGrpSpPr>
        <p:grpSpPr>
          <a:xfrm>
            <a:off x="981111" y="1828800"/>
            <a:ext cx="6410289" cy="4638675"/>
            <a:chOff x="630591" y="1828800"/>
            <a:chExt cx="6410289" cy="4638675"/>
          </a:xfrm>
        </p:grpSpPr>
        <p:sp>
          <p:nvSpPr>
            <p:cNvPr id="251" name="Rectangle 250"/>
            <p:cNvSpPr/>
            <p:nvPr/>
          </p:nvSpPr>
          <p:spPr>
            <a:xfrm>
              <a:off x="4461282" y="1828800"/>
              <a:ext cx="336177" cy="4301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251"/>
            <p:cNvGrpSpPr/>
            <p:nvPr/>
          </p:nvGrpSpPr>
          <p:grpSpPr>
            <a:xfrm>
              <a:off x="630591" y="5975350"/>
              <a:ext cx="6410289" cy="492125"/>
              <a:chOff x="630591" y="5975350"/>
              <a:chExt cx="6410289" cy="492125"/>
            </a:xfrm>
          </p:grpSpPr>
          <p:sp>
            <p:nvSpPr>
              <p:cNvPr id="253" name="Rectangle 252"/>
              <p:cNvSpPr/>
              <p:nvPr/>
            </p:nvSpPr>
            <p:spPr>
              <a:xfrm>
                <a:off x="630591" y="5975350"/>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3657600" y="5980611"/>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6629400" y="5980611"/>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6" name="Group 255"/>
          <p:cNvGrpSpPr/>
          <p:nvPr/>
        </p:nvGrpSpPr>
        <p:grpSpPr>
          <a:xfrm>
            <a:off x="1295400" y="1828800"/>
            <a:ext cx="6410289" cy="4638675"/>
            <a:chOff x="630591" y="1828800"/>
            <a:chExt cx="6410289" cy="4638675"/>
          </a:xfrm>
        </p:grpSpPr>
        <p:sp>
          <p:nvSpPr>
            <p:cNvPr id="257" name="Rectangle 256"/>
            <p:cNvSpPr/>
            <p:nvPr/>
          </p:nvSpPr>
          <p:spPr>
            <a:xfrm>
              <a:off x="4661307" y="1828800"/>
              <a:ext cx="336177" cy="4301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257"/>
            <p:cNvGrpSpPr/>
            <p:nvPr/>
          </p:nvGrpSpPr>
          <p:grpSpPr>
            <a:xfrm>
              <a:off x="630591" y="5975350"/>
              <a:ext cx="6410289" cy="492125"/>
              <a:chOff x="630591" y="5975350"/>
              <a:chExt cx="6410289" cy="492125"/>
            </a:xfrm>
          </p:grpSpPr>
          <p:sp>
            <p:nvSpPr>
              <p:cNvPr id="264" name="Rectangle 263"/>
              <p:cNvSpPr/>
              <p:nvPr/>
            </p:nvSpPr>
            <p:spPr>
              <a:xfrm>
                <a:off x="630591" y="5975350"/>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3657600" y="5980611"/>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6629400" y="5980611"/>
                <a:ext cx="411480" cy="486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632748932"/>
      </p:ext>
    </p:extLst>
  </p:cSld>
  <p:clrMapOvr>
    <a:masterClrMapping/>
  </p:clrMapOvr>
  <mc:AlternateContent xmlns:mc="http://schemas.openxmlformats.org/markup-compatibility/2006" xmlns:p14="http://schemas.microsoft.com/office/powerpoint/2010/main">
    <mc:Choice Requires="p14">
      <p:transition spd="slow" p14:dur="2000" advTm="15454"/>
    </mc:Choice>
    <mc:Fallback xmlns="">
      <p:transition xmlns:p14="http://schemas.microsoft.com/office/powerpoint/2010/main" spd="slow" advTm="154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58"/>
                                        </p:tgtEl>
                                        <p:attrNameLst>
                                          <p:attrName>style.visibility</p:attrName>
                                        </p:attrNameLst>
                                      </p:cBhvr>
                                      <p:to>
                                        <p:strVal val="visible"/>
                                      </p:to>
                                    </p:set>
                                  </p:childTnLst>
                                </p:cTn>
                              </p:par>
                            </p:childTnLst>
                          </p:cTn>
                        </p:par>
                        <p:par>
                          <p:cTn id="10" fill="hold">
                            <p:stCondLst>
                              <p:cond delay="200"/>
                            </p:stCondLst>
                            <p:childTnLst>
                              <p:par>
                                <p:cTn id="11" presetID="10" presetClass="exit" presetSubtype="0" fill="hold" nodeType="afterEffect">
                                  <p:stCondLst>
                                    <p:cond delay="200"/>
                                  </p:stCondLst>
                                  <p:childTnLst>
                                    <p:animEffect transition="out" filter="fade">
                                      <p:cBhvr>
                                        <p:cTn id="12" dur="500"/>
                                        <p:tgtEl>
                                          <p:spTgt spid="58"/>
                                        </p:tgtEl>
                                      </p:cBhvr>
                                    </p:animEffect>
                                    <p:set>
                                      <p:cBhvr>
                                        <p:cTn id="13" dur="1" fill="hold">
                                          <p:stCondLst>
                                            <p:cond delay="499"/>
                                          </p:stCondLst>
                                        </p:cTn>
                                        <p:tgtEl>
                                          <p:spTgt spid="58"/>
                                        </p:tgtEl>
                                        <p:attrNameLst>
                                          <p:attrName>style.visibility</p:attrName>
                                        </p:attrNameLst>
                                      </p:cBhvr>
                                      <p:to>
                                        <p:strVal val="hidden"/>
                                      </p:to>
                                    </p:set>
                                  </p:childTnLst>
                                </p:cTn>
                              </p:par>
                            </p:childTnLst>
                          </p:cTn>
                        </p:par>
                        <p:par>
                          <p:cTn id="14" fill="hold">
                            <p:stCondLst>
                              <p:cond delay="900"/>
                            </p:stCondLst>
                            <p:childTnLst>
                              <p:par>
                                <p:cTn id="15" presetID="1" presetClass="entr" presetSubtype="0" fill="hold" nodeType="afterEffect">
                                  <p:stCondLst>
                                    <p:cond delay="200"/>
                                  </p:stCondLst>
                                  <p:childTnLst>
                                    <p:set>
                                      <p:cBhvr>
                                        <p:cTn id="16" dur="1" fill="hold">
                                          <p:stCondLst>
                                            <p:cond delay="0"/>
                                          </p:stCondLst>
                                        </p:cTn>
                                        <p:tgtEl>
                                          <p:spTgt spid="64"/>
                                        </p:tgtEl>
                                        <p:attrNameLst>
                                          <p:attrName>style.visibility</p:attrName>
                                        </p:attrNameLst>
                                      </p:cBhvr>
                                      <p:to>
                                        <p:strVal val="visible"/>
                                      </p:to>
                                    </p:set>
                                  </p:childTnLst>
                                </p:cTn>
                              </p:par>
                            </p:childTnLst>
                          </p:cTn>
                        </p:par>
                        <p:par>
                          <p:cTn id="17" fill="hold">
                            <p:stCondLst>
                              <p:cond delay="1100"/>
                            </p:stCondLst>
                            <p:childTnLst>
                              <p:par>
                                <p:cTn id="18" presetID="10" presetClass="exit" presetSubtype="0" fill="hold" nodeType="afterEffect">
                                  <p:stCondLst>
                                    <p:cond delay="200"/>
                                  </p:stCondLst>
                                  <p:childTnLst>
                                    <p:animEffect transition="out" filter="fade">
                                      <p:cBhvr>
                                        <p:cTn id="19" dur="500"/>
                                        <p:tgtEl>
                                          <p:spTgt spid="64"/>
                                        </p:tgtEl>
                                      </p:cBhvr>
                                    </p:animEffect>
                                    <p:set>
                                      <p:cBhvr>
                                        <p:cTn id="20" dur="1" fill="hold">
                                          <p:stCondLst>
                                            <p:cond delay="499"/>
                                          </p:stCondLst>
                                        </p:cTn>
                                        <p:tgtEl>
                                          <p:spTgt spid="64"/>
                                        </p:tgtEl>
                                        <p:attrNameLst>
                                          <p:attrName>style.visibility</p:attrName>
                                        </p:attrNameLst>
                                      </p:cBhvr>
                                      <p:to>
                                        <p:strVal val="hidden"/>
                                      </p:to>
                                    </p:set>
                                  </p:childTnLst>
                                </p:cTn>
                              </p:par>
                            </p:childTnLst>
                          </p:cTn>
                        </p:par>
                        <p:par>
                          <p:cTn id="21" fill="hold">
                            <p:stCondLst>
                              <p:cond delay="1800"/>
                            </p:stCondLst>
                            <p:childTnLst>
                              <p:par>
                                <p:cTn id="22" presetID="1" presetClass="entr" presetSubtype="0" fill="hold" nodeType="afterEffect">
                                  <p:stCondLst>
                                    <p:cond delay="200"/>
                                  </p:stCondLst>
                                  <p:childTnLst>
                                    <p:set>
                                      <p:cBhvr>
                                        <p:cTn id="23" dur="1" fill="hold">
                                          <p:stCondLst>
                                            <p:cond delay="0"/>
                                          </p:stCondLst>
                                        </p:cTn>
                                        <p:tgtEl>
                                          <p:spTgt spid="62"/>
                                        </p:tgtEl>
                                        <p:attrNameLst>
                                          <p:attrName>style.visibility</p:attrName>
                                        </p:attrNameLst>
                                      </p:cBhvr>
                                      <p:to>
                                        <p:strVal val="visible"/>
                                      </p:to>
                                    </p:set>
                                  </p:childTnLst>
                                </p:cTn>
                              </p:par>
                            </p:childTnLst>
                          </p:cTn>
                        </p:par>
                        <p:par>
                          <p:cTn id="24" fill="hold">
                            <p:stCondLst>
                              <p:cond delay="2000"/>
                            </p:stCondLst>
                            <p:childTnLst>
                              <p:par>
                                <p:cTn id="25" presetID="10" presetClass="exit" presetSubtype="0" fill="hold" nodeType="afterEffect">
                                  <p:stCondLst>
                                    <p:cond delay="200"/>
                                  </p:stCondLst>
                                  <p:childTnLst>
                                    <p:animEffect transition="out" filter="fade">
                                      <p:cBhvr>
                                        <p:cTn id="26" dur="500"/>
                                        <p:tgtEl>
                                          <p:spTgt spid="62"/>
                                        </p:tgtEl>
                                      </p:cBhvr>
                                    </p:animEffect>
                                    <p:set>
                                      <p:cBhvr>
                                        <p:cTn id="27" dur="1" fill="hold">
                                          <p:stCondLst>
                                            <p:cond delay="499"/>
                                          </p:stCondLst>
                                        </p:cTn>
                                        <p:tgtEl>
                                          <p:spTgt spid="62"/>
                                        </p:tgtEl>
                                        <p:attrNameLst>
                                          <p:attrName>style.visibility</p:attrName>
                                        </p:attrNameLst>
                                      </p:cBhvr>
                                      <p:to>
                                        <p:strVal val="hidden"/>
                                      </p:to>
                                    </p:set>
                                  </p:childTnLst>
                                </p:cTn>
                              </p:par>
                            </p:childTnLst>
                          </p:cTn>
                        </p:par>
                        <p:par>
                          <p:cTn id="28" fill="hold">
                            <p:stCondLst>
                              <p:cond delay="2700"/>
                            </p:stCondLst>
                            <p:childTnLst>
                              <p:par>
                                <p:cTn id="29" presetID="1" presetClass="entr" presetSubtype="0" fill="hold" nodeType="afterEffect">
                                  <p:stCondLst>
                                    <p:cond delay="200"/>
                                  </p:stCondLst>
                                  <p:childTnLst>
                                    <p:set>
                                      <p:cBhvr>
                                        <p:cTn id="30" dur="1" fill="hold">
                                          <p:stCondLst>
                                            <p:cond delay="0"/>
                                          </p:stCondLst>
                                        </p:cTn>
                                        <p:tgtEl>
                                          <p:spTgt spid="63"/>
                                        </p:tgtEl>
                                        <p:attrNameLst>
                                          <p:attrName>style.visibility</p:attrName>
                                        </p:attrNameLst>
                                      </p:cBhvr>
                                      <p:to>
                                        <p:strVal val="visible"/>
                                      </p:to>
                                    </p:set>
                                  </p:childTnLst>
                                </p:cTn>
                              </p:par>
                            </p:childTnLst>
                          </p:cTn>
                        </p:par>
                        <p:par>
                          <p:cTn id="31" fill="hold">
                            <p:stCondLst>
                              <p:cond delay="2900"/>
                            </p:stCondLst>
                            <p:childTnLst>
                              <p:par>
                                <p:cTn id="32" presetID="10" presetClass="exit" presetSubtype="0" fill="hold" nodeType="afterEffect">
                                  <p:stCondLst>
                                    <p:cond delay="20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par>
                          <p:cTn id="35" fill="hold">
                            <p:stCondLst>
                              <p:cond delay="3600"/>
                            </p:stCondLst>
                            <p:childTnLst>
                              <p:par>
                                <p:cTn id="36" presetID="1" presetClass="entr" presetSubtype="0" fill="hold" nodeType="afterEffect">
                                  <p:stCondLst>
                                    <p:cond delay="200"/>
                                  </p:stCondLst>
                                  <p:childTnLst>
                                    <p:set>
                                      <p:cBhvr>
                                        <p:cTn id="37" dur="1" fill="hold">
                                          <p:stCondLst>
                                            <p:cond delay="0"/>
                                          </p:stCondLst>
                                        </p:cTn>
                                        <p:tgtEl>
                                          <p:spTgt spid="65"/>
                                        </p:tgtEl>
                                        <p:attrNameLst>
                                          <p:attrName>style.visibility</p:attrName>
                                        </p:attrNameLst>
                                      </p:cBhvr>
                                      <p:to>
                                        <p:strVal val="visible"/>
                                      </p:to>
                                    </p:set>
                                  </p:childTnLst>
                                </p:cTn>
                              </p:par>
                            </p:childTnLst>
                          </p:cTn>
                        </p:par>
                        <p:par>
                          <p:cTn id="38" fill="hold">
                            <p:stCondLst>
                              <p:cond delay="3800"/>
                            </p:stCondLst>
                            <p:childTnLst>
                              <p:par>
                                <p:cTn id="39" presetID="10" presetClass="exit" presetSubtype="0" fill="hold" nodeType="afterEffect">
                                  <p:stCondLst>
                                    <p:cond delay="200"/>
                                  </p:stCondLst>
                                  <p:childTnLst>
                                    <p:animEffect transition="out" filter="fade">
                                      <p:cBhvr>
                                        <p:cTn id="40" dur="500"/>
                                        <p:tgtEl>
                                          <p:spTgt spid="65"/>
                                        </p:tgtEl>
                                      </p:cBhvr>
                                    </p:animEffect>
                                    <p:set>
                                      <p:cBhvr>
                                        <p:cTn id="41" dur="1" fill="hold">
                                          <p:stCondLst>
                                            <p:cond delay="499"/>
                                          </p:stCondLst>
                                        </p:cTn>
                                        <p:tgtEl>
                                          <p:spTgt spid="65"/>
                                        </p:tgtEl>
                                        <p:attrNameLst>
                                          <p:attrName>style.visibility</p:attrName>
                                        </p:attrNameLst>
                                      </p:cBhvr>
                                      <p:to>
                                        <p:strVal val="hidden"/>
                                      </p:to>
                                    </p:set>
                                  </p:childTnLst>
                                </p:cTn>
                              </p:par>
                            </p:childTnLst>
                          </p:cTn>
                        </p:par>
                        <p:par>
                          <p:cTn id="42" fill="hold">
                            <p:stCondLst>
                              <p:cond delay="4500"/>
                            </p:stCondLst>
                            <p:childTnLst>
                              <p:par>
                                <p:cTn id="43" presetID="10" presetClass="exit" presetSubtype="0" fill="hold" nodeType="afterEffect">
                                  <p:stCondLst>
                                    <p:cond delay="50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par>
                          <p:cTn id="46" fill="hold">
                            <p:stCondLst>
                              <p:cond delay="5500"/>
                            </p:stCondLst>
                            <p:childTnLst>
                              <p:par>
                                <p:cTn id="47" presetID="1" presetClass="entr" presetSubtype="0" fill="hold" nodeType="afterEffect">
                                  <p:stCondLst>
                                    <p:cond delay="500"/>
                                  </p:stCondLst>
                                  <p:childTnLst>
                                    <p:set>
                                      <p:cBhvr>
                                        <p:cTn id="48" dur="1" fill="hold">
                                          <p:stCondLst>
                                            <p:cond delay="0"/>
                                          </p:stCondLst>
                                        </p:cTn>
                                        <p:tgtEl>
                                          <p:spTgt spid="5"/>
                                        </p:tgtEl>
                                        <p:attrNameLst>
                                          <p:attrName>style.visibility</p:attrName>
                                        </p:attrNameLst>
                                      </p:cBhvr>
                                      <p:to>
                                        <p:strVal val="visible"/>
                                      </p:to>
                                    </p:set>
                                  </p:childTnLst>
                                </p:cTn>
                              </p:par>
                            </p:childTnLst>
                          </p:cTn>
                        </p:par>
                        <p:par>
                          <p:cTn id="49" fill="hold">
                            <p:stCondLst>
                              <p:cond delay="6000"/>
                            </p:stCondLst>
                            <p:childTnLst>
                              <p:par>
                                <p:cTn id="50" presetID="1" presetClass="entr" presetSubtype="0" fill="hold" nodeType="afterEffect">
                                  <p:stCondLst>
                                    <p:cond delay="500"/>
                                  </p:stCondLst>
                                  <p:childTnLst>
                                    <p:set>
                                      <p:cBhvr>
                                        <p:cTn id="51" dur="1" fill="hold">
                                          <p:stCondLst>
                                            <p:cond delay="0"/>
                                          </p:stCondLst>
                                        </p:cTn>
                                        <p:tgtEl>
                                          <p:spTgt spid="250"/>
                                        </p:tgtEl>
                                        <p:attrNameLst>
                                          <p:attrName>style.visibility</p:attrName>
                                        </p:attrNameLst>
                                      </p:cBhvr>
                                      <p:to>
                                        <p:strVal val="visible"/>
                                      </p:to>
                                    </p:set>
                                  </p:childTnLst>
                                </p:cTn>
                              </p:par>
                            </p:childTnLst>
                          </p:cTn>
                        </p:par>
                        <p:par>
                          <p:cTn id="52" fill="hold">
                            <p:stCondLst>
                              <p:cond delay="6500"/>
                            </p:stCondLst>
                            <p:childTnLst>
                              <p:par>
                                <p:cTn id="53" presetID="1" presetClass="entr" presetSubtype="0" fill="hold" nodeType="afterEffect">
                                  <p:stCondLst>
                                    <p:cond delay="500"/>
                                  </p:stCondLst>
                                  <p:childTnLst>
                                    <p:set>
                                      <p:cBhvr>
                                        <p:cTn id="54" dur="1" fill="hold">
                                          <p:stCondLst>
                                            <p:cond delay="0"/>
                                          </p:stCondLst>
                                        </p:cTn>
                                        <p:tgtEl>
                                          <p:spTgt spid="229"/>
                                        </p:tgtEl>
                                        <p:attrNameLst>
                                          <p:attrName>style.visibility</p:attrName>
                                        </p:attrNameLst>
                                      </p:cBhvr>
                                      <p:to>
                                        <p:strVal val="visible"/>
                                      </p:to>
                                    </p:set>
                                  </p:childTnLst>
                                </p:cTn>
                              </p:par>
                            </p:childTnLst>
                          </p:cTn>
                        </p:par>
                        <p:par>
                          <p:cTn id="55" fill="hold">
                            <p:stCondLst>
                              <p:cond delay="7000"/>
                            </p:stCondLst>
                            <p:childTnLst>
                              <p:par>
                                <p:cTn id="56" presetID="10" presetClass="exit" presetSubtype="0" fill="hold" nodeType="afterEffect">
                                  <p:stCondLst>
                                    <p:cond delay="500"/>
                                  </p:stCondLst>
                                  <p:childTnLst>
                                    <p:animEffect transition="out" filter="fade">
                                      <p:cBhvr>
                                        <p:cTn id="57" dur="500"/>
                                        <p:tgtEl>
                                          <p:spTgt spid="250"/>
                                        </p:tgtEl>
                                      </p:cBhvr>
                                    </p:animEffect>
                                    <p:set>
                                      <p:cBhvr>
                                        <p:cTn id="58" dur="1" fill="hold">
                                          <p:stCondLst>
                                            <p:cond delay="499"/>
                                          </p:stCondLst>
                                        </p:cTn>
                                        <p:tgtEl>
                                          <p:spTgt spid="250"/>
                                        </p:tgtEl>
                                        <p:attrNameLst>
                                          <p:attrName>style.visibility</p:attrName>
                                        </p:attrNameLst>
                                      </p:cBhvr>
                                      <p:to>
                                        <p:strVal val="hidden"/>
                                      </p:to>
                                    </p:set>
                                  </p:childTnLst>
                                </p:cTn>
                              </p:par>
                            </p:childTnLst>
                          </p:cTn>
                        </p:par>
                        <p:par>
                          <p:cTn id="59" fill="hold">
                            <p:stCondLst>
                              <p:cond delay="8000"/>
                            </p:stCondLst>
                            <p:childTnLst>
                              <p:par>
                                <p:cTn id="60" presetID="1" presetClass="entr" presetSubtype="0" fill="hold" nodeType="afterEffect">
                                  <p:stCondLst>
                                    <p:cond delay="500"/>
                                  </p:stCondLst>
                                  <p:childTnLst>
                                    <p:set>
                                      <p:cBhvr>
                                        <p:cTn id="61" dur="1" fill="hold">
                                          <p:stCondLst>
                                            <p:cond delay="0"/>
                                          </p:stCondLst>
                                        </p:cTn>
                                        <p:tgtEl>
                                          <p:spTgt spid="256"/>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nodeType="afterEffect">
                                  <p:stCondLst>
                                    <p:cond delay="500"/>
                                  </p:stCondLst>
                                  <p:childTnLst>
                                    <p:set>
                                      <p:cBhvr>
                                        <p:cTn id="64" dur="1" fill="hold">
                                          <p:stCondLst>
                                            <p:cond delay="0"/>
                                          </p:stCondLst>
                                        </p:cTn>
                                        <p:tgtEl>
                                          <p:spTgt spid="233"/>
                                        </p:tgtEl>
                                        <p:attrNameLst>
                                          <p:attrName>style.visibility</p:attrName>
                                        </p:attrNameLst>
                                      </p:cBhvr>
                                      <p:to>
                                        <p:strVal val="visible"/>
                                      </p:to>
                                    </p:set>
                                  </p:childTnLst>
                                </p:cTn>
                              </p:par>
                            </p:childTnLst>
                          </p:cTn>
                        </p:par>
                        <p:par>
                          <p:cTn id="65" fill="hold">
                            <p:stCondLst>
                              <p:cond delay="9000"/>
                            </p:stCondLst>
                            <p:childTnLst>
                              <p:par>
                                <p:cTn id="66" presetID="10" presetClass="exit" presetSubtype="0" fill="hold" nodeType="afterEffect">
                                  <p:stCondLst>
                                    <p:cond delay="500"/>
                                  </p:stCondLst>
                                  <p:childTnLst>
                                    <p:animEffect transition="out" filter="fade">
                                      <p:cBhvr>
                                        <p:cTn id="67" dur="500"/>
                                        <p:tgtEl>
                                          <p:spTgt spid="256"/>
                                        </p:tgtEl>
                                      </p:cBhvr>
                                    </p:animEffect>
                                    <p:set>
                                      <p:cBhvr>
                                        <p:cTn id="68" dur="1" fill="hold">
                                          <p:stCondLst>
                                            <p:cond delay="499"/>
                                          </p:stCondLst>
                                        </p:cTn>
                                        <p:tgtEl>
                                          <p:spTgt spid="256"/>
                                        </p:tgtEl>
                                        <p:attrNameLst>
                                          <p:attrName>style.visibility</p:attrName>
                                        </p:attrNameLst>
                                      </p:cBhvr>
                                      <p:to>
                                        <p:strVal val="hidden"/>
                                      </p:to>
                                    </p:set>
                                  </p:childTnLst>
                                </p:cTn>
                              </p:par>
                            </p:childTnLst>
                          </p:cTn>
                        </p:par>
                        <p:par>
                          <p:cTn id="69" fill="hold">
                            <p:stCondLst>
                              <p:cond delay="10000"/>
                            </p:stCondLst>
                            <p:childTnLst>
                              <p:par>
                                <p:cTn id="70" presetID="1" presetClass="entr" presetSubtype="0" fill="hold" nodeType="afterEffect">
                                  <p:stCondLst>
                                    <p:cond delay="500"/>
                                  </p:stCondLst>
                                  <p:childTnLst>
                                    <p:set>
                                      <p:cBhvr>
                                        <p:cTn id="71" dur="1" fill="hold">
                                          <p:stCondLst>
                                            <p:cond delay="0"/>
                                          </p:stCondLst>
                                        </p:cTn>
                                        <p:tgtEl>
                                          <p:spTgt spid="237"/>
                                        </p:tgtEl>
                                        <p:attrNameLst>
                                          <p:attrName>style.visibility</p:attrName>
                                        </p:attrNameLst>
                                      </p:cBhvr>
                                      <p:to>
                                        <p:strVal val="visible"/>
                                      </p:to>
                                    </p:set>
                                  </p:childTnLst>
                                </p:cTn>
                              </p:par>
                            </p:childTnLst>
                          </p:cTn>
                        </p:par>
                        <p:par>
                          <p:cTn id="72" fill="hold">
                            <p:stCondLst>
                              <p:cond delay="10500"/>
                            </p:stCondLst>
                            <p:childTnLst>
                              <p:par>
                                <p:cTn id="73" presetID="1" presetClass="entr" presetSubtype="0" fill="hold" nodeType="afterEffect">
                                  <p:stCondLst>
                                    <p:cond delay="0"/>
                                  </p:stCondLst>
                                  <p:childTnLst>
                                    <p:set>
                                      <p:cBhvr>
                                        <p:cTn id="74" dur="1" fill="hold">
                                          <p:stCondLst>
                                            <p:cond delay="0"/>
                                          </p:stCondLst>
                                        </p:cTn>
                                        <p:tgtEl>
                                          <p:spTgt spid="2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5" descr="F:\newCode\normal_est\normal_map\elephant\example_err.pn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13889" t="9075" r="20573" b="8460"/>
          <a:stretch/>
        </p:blipFill>
        <p:spPr bwMode="auto">
          <a:xfrm>
            <a:off x="5806440" y="3749040"/>
            <a:ext cx="2056583" cy="2587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000" dirty="0"/>
              <a:t>Comparison: </a:t>
            </a:r>
            <a:r>
              <a:rPr lang="en-US" sz="3000" dirty="0" smtClean="0"/>
              <a:t>example based method</a:t>
            </a:r>
            <a:endParaRPr lang="en-US" sz="3000" dirty="0"/>
          </a:p>
        </p:txBody>
      </p:sp>
      <p:sp>
        <p:nvSpPr>
          <p:cNvPr id="10" name="TextBox 9"/>
          <p:cNvSpPr txBox="1"/>
          <p:nvPr/>
        </p:nvSpPr>
        <p:spPr>
          <a:xfrm>
            <a:off x="5833872" y="1216152"/>
            <a:ext cx="1081975"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1.84 </a:t>
            </a:r>
            <a:r>
              <a:rPr lang="en-US" sz="3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p:cNvSpPr txBox="1"/>
          <p:nvPr/>
        </p:nvSpPr>
        <p:spPr>
          <a:xfrm>
            <a:off x="5934456" y="3813048"/>
            <a:ext cx="960478"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1.67</a:t>
            </a:r>
            <a:endPar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14508" y="4078224"/>
            <a:ext cx="277092" cy="156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714232" y="1618488"/>
            <a:ext cx="283768" cy="164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2956362" y="685800"/>
            <a:ext cx="2530038"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a:cs typeface="Verdana"/>
              </a:rPr>
              <a:t>Example-based</a:t>
            </a:r>
          </a:p>
        </p:txBody>
      </p:sp>
      <p:sp>
        <p:nvSpPr>
          <p:cNvPr id="16" name="TextBox 15"/>
          <p:cNvSpPr txBox="1"/>
          <p:nvPr/>
        </p:nvSpPr>
        <p:spPr>
          <a:xfrm>
            <a:off x="561729" y="689189"/>
            <a:ext cx="2114714"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a:cs typeface="Verdana"/>
              </a:rPr>
              <a:t>Ground truth</a:t>
            </a:r>
          </a:p>
        </p:txBody>
      </p:sp>
      <p:pic>
        <p:nvPicPr>
          <p:cNvPr id="17" name="Picture 2" descr="F:\newCode\normal_est\normal_map\elephant\gt_normals.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1" b="100000" l="0" r="99219"/>
                    </a14:imgEffect>
                  </a14:imgLayer>
                </a14:imgProps>
              </a:ext>
              <a:ext uri="{28A0092B-C50C-407E-A947-70E740481C1C}">
                <a14:useLocalDpi xmlns:a14="http://schemas.microsoft.com/office/drawing/2010/main"/>
              </a:ext>
            </a:extLst>
          </a:blip>
          <a:srcRect/>
          <a:stretch>
            <a:fillRect/>
          </a:stretch>
        </p:blipFill>
        <p:spPr bwMode="auto">
          <a:xfrm>
            <a:off x="118872"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F:\newCode\normal_est\normal_map\elephant\gt_surf.pn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6905" b="94286" l="19821" r="75179"/>
                    </a14:imgEffect>
                  </a14:imgLayer>
                </a14:imgProps>
              </a:ext>
              <a:ext uri="{28A0092B-C50C-407E-A947-70E740481C1C}">
                <a14:useLocalDpi xmlns:a14="http://schemas.microsoft.com/office/drawing/2010/main"/>
              </a:ext>
            </a:extLst>
          </a:blip>
          <a:srcRect l="28868" t="8143" r="25953" b="10905"/>
          <a:stretch/>
        </p:blipFill>
        <p:spPr bwMode="auto">
          <a:xfrm>
            <a:off x="387477" y="3746474"/>
            <a:ext cx="1925593" cy="25877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newCode\normal_est\normal_map\elephant\example_normals.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9766" r="89844"/>
                    </a14:imgEffect>
                  </a14:imgLayer>
                </a14:imgProps>
              </a:ext>
              <a:ext uri="{28A0092B-C50C-407E-A947-70E740481C1C}">
                <a14:useLocalDpi xmlns:a14="http://schemas.microsoft.com/office/drawing/2010/main"/>
              </a:ext>
            </a:extLst>
          </a:blip>
          <a:srcRect/>
          <a:stretch>
            <a:fillRect/>
          </a:stretch>
        </p:blipFill>
        <p:spPr bwMode="auto">
          <a:xfrm>
            <a:off x="2825496"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F:\newCode\normal_est\normal_map\elephant\example_surf.png"/>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7381" b="89524" l="29286" r="73214"/>
                    </a14:imgEffect>
                  </a14:imgLayer>
                </a14:imgProps>
              </a:ext>
              <a:ext uri="{28A0092B-C50C-407E-A947-70E740481C1C}">
                <a14:useLocalDpi xmlns:a14="http://schemas.microsoft.com/office/drawing/2010/main"/>
              </a:ext>
            </a:extLst>
          </a:blip>
          <a:srcRect l="29795" t="7203" r="26321" b="11028"/>
          <a:stretch/>
        </p:blipFill>
        <p:spPr bwMode="auto">
          <a:xfrm>
            <a:off x="3099816" y="3749040"/>
            <a:ext cx="185174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F:\newCode\normal_est\normal_map\elephant\example_err.png"/>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backgroundRemoval t="8772" b="83918" l="25000" r="74286"/>
                    </a14:imgEffect>
                  </a14:imgLayer>
                </a14:imgProps>
              </a:ext>
              <a:ext uri="{28A0092B-C50C-407E-A947-70E740481C1C}">
                <a14:useLocalDpi xmlns:a14="http://schemas.microsoft.com/office/drawing/2010/main"/>
              </a:ext>
            </a:extLst>
          </a:blip>
          <a:srcRect l="19484" t="8723" r="19564" b="16307"/>
          <a:stretch/>
        </p:blipFill>
        <p:spPr bwMode="auto">
          <a:xfrm>
            <a:off x="5532120" y="1069848"/>
            <a:ext cx="2583715"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psmImages\matlabCode\sphereNormal.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29783" y="1028820"/>
            <a:ext cx="988867" cy="98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109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Example based VS the proposed method</a:t>
            </a:r>
            <a:endParaRPr lang="en-US" sz="3000" dirty="0"/>
          </a:p>
        </p:txBody>
      </p:sp>
      <p:pic>
        <p:nvPicPr>
          <p:cNvPr id="1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14508" y="4034914"/>
            <a:ext cx="277092" cy="156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07832" y="1912949"/>
            <a:ext cx="283768" cy="164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424132" y="685800"/>
            <a:ext cx="2415865"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a:cs typeface="Verdana"/>
              </a:rPr>
              <a:t>Example-based</a:t>
            </a:r>
          </a:p>
        </p:txBody>
      </p:sp>
      <p:sp>
        <p:nvSpPr>
          <p:cNvPr id="22" name="TextBox 21"/>
          <p:cNvSpPr txBox="1"/>
          <p:nvPr/>
        </p:nvSpPr>
        <p:spPr>
          <a:xfrm>
            <a:off x="5540761" y="685800"/>
            <a:ext cx="2197688" cy="400110"/>
          </a:xfrm>
          <a:prstGeom prst="rect">
            <a:avLst/>
          </a:prstGeom>
          <a:noFill/>
        </p:spPr>
        <p:txBody>
          <a:bodyPr wrap="square" rtlCol="0">
            <a:spAutoFit/>
          </a:bodyPr>
          <a:lstStyle/>
          <a:p>
            <a:pPr algn="ctr"/>
            <a:r>
              <a:rPr lang="en-US" sz="2000" dirty="0">
                <a:solidFill>
                  <a:schemeClr val="accent3">
                    <a:lumMod val="20000"/>
                    <a:lumOff val="80000"/>
                  </a:schemeClr>
                </a:solidFill>
                <a:latin typeface="Verdana"/>
                <a:cs typeface="Verdana"/>
              </a:rPr>
              <a:t>Proposed </a:t>
            </a:r>
          </a:p>
        </p:txBody>
      </p:sp>
      <p:pic>
        <p:nvPicPr>
          <p:cNvPr id="20" name="Picture 5" descr="F:\newCode\normal_est\normal_map\elephant\example_err.pn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l="13889" t="9075" r="20573" b="8460"/>
          <a:stretch/>
        </p:blipFill>
        <p:spPr bwMode="auto">
          <a:xfrm>
            <a:off x="1942719" y="3749040"/>
            <a:ext cx="2056583" cy="258775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970151" y="1216152"/>
            <a:ext cx="1081975"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1.84 </a:t>
            </a:r>
            <a:r>
              <a:rPr lang="en-US" sz="3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3" name="TextBox 22"/>
          <p:cNvSpPr txBox="1"/>
          <p:nvPr/>
        </p:nvSpPr>
        <p:spPr>
          <a:xfrm>
            <a:off x="2070735" y="3813048"/>
            <a:ext cx="960478"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1.67</a:t>
            </a:r>
            <a:endPar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2" name="Picture 2" descr="F:\newCode\normal_est\normal_map\elephant\example_normals.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766" r="89844"/>
                    </a14:imgEffect>
                  </a14:imgLayer>
                </a14:imgProps>
              </a:ext>
              <a:ext uri="{28A0092B-C50C-407E-A947-70E740481C1C}">
                <a14:useLocalDpi xmlns:a14="http://schemas.microsoft.com/office/drawing/2010/main"/>
              </a:ext>
            </a:extLst>
          </a:blip>
          <a:srcRect/>
          <a:stretch>
            <a:fillRect/>
          </a:stretch>
        </p:blipFill>
        <p:spPr bwMode="auto">
          <a:xfrm>
            <a:off x="-304800"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F:\newCode\normal_est\normal_map\elephant\example_surf.pn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7381" b="89524" l="29286" r="73214"/>
                    </a14:imgEffect>
                  </a14:imgLayer>
                </a14:imgProps>
              </a:ext>
              <a:ext uri="{28A0092B-C50C-407E-A947-70E740481C1C}">
                <a14:useLocalDpi xmlns:a14="http://schemas.microsoft.com/office/drawing/2010/main"/>
              </a:ext>
            </a:extLst>
          </a:blip>
          <a:srcRect l="29795" t="7203" r="26321" b="11028"/>
          <a:stretch/>
        </p:blipFill>
        <p:spPr bwMode="auto">
          <a:xfrm>
            <a:off x="-30480" y="3749040"/>
            <a:ext cx="185174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F:\newCode\normal_est\normal_map\elephant\example_err.png"/>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8772" b="83918" l="25000" r="74286"/>
                    </a14:imgEffect>
                  </a14:imgLayer>
                </a14:imgProps>
              </a:ext>
              <a:ext uri="{28A0092B-C50C-407E-A947-70E740481C1C}">
                <a14:useLocalDpi xmlns:a14="http://schemas.microsoft.com/office/drawing/2010/main"/>
              </a:ext>
            </a:extLst>
          </a:blip>
          <a:srcRect l="19484" t="8723" r="19564" b="16307"/>
          <a:stretch/>
        </p:blipFill>
        <p:spPr bwMode="auto">
          <a:xfrm>
            <a:off x="1668399" y="1069848"/>
            <a:ext cx="2583715"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F:\newCode\normal_est\normal_map\elephant\ms_depth_err.png"/>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rcRect l="19531" t="9549" r="20563" b="8247"/>
          <a:stretch/>
        </p:blipFill>
        <p:spPr bwMode="auto">
          <a:xfrm>
            <a:off x="6456045" y="3749040"/>
            <a:ext cx="1885786" cy="258775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483477" y="1216152"/>
            <a:ext cx="1081975"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0.61 </a:t>
            </a:r>
            <a:r>
              <a:rPr lang="en-US" sz="3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37" name="TextBox 36"/>
          <p:cNvSpPr txBox="1"/>
          <p:nvPr/>
        </p:nvSpPr>
        <p:spPr>
          <a:xfrm>
            <a:off x="6584061" y="3813048"/>
            <a:ext cx="808078" cy="400110"/>
          </a:xfrm>
          <a:prstGeom prst="rect">
            <a:avLst/>
          </a:prstGeom>
          <a:noFill/>
          <a:ln>
            <a:solidFill>
              <a:srgbClr val="FF0000"/>
            </a:solidFill>
          </a:ln>
        </p:spPr>
        <p:txBody>
          <a:bodyPr wrap="square" rtlCol="0">
            <a:spAutoFit/>
          </a:bodyPr>
          <a:lstStyle/>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0.27</a:t>
            </a:r>
            <a:endPar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8" name="Picture 3" descr="F:\newCode\normal_est\normal_map\elephant\ms_normals.p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9766" r="89844"/>
                    </a14:imgEffect>
                  </a14:imgLayer>
                </a14:imgProps>
              </a:ext>
              <a:ext uri="{28A0092B-C50C-407E-A947-70E740481C1C}">
                <a14:useLocalDpi xmlns:a14="http://schemas.microsoft.com/office/drawing/2010/main"/>
              </a:ext>
            </a:extLst>
          </a:blip>
          <a:srcRect/>
          <a:stretch>
            <a:fillRect/>
          </a:stretch>
        </p:blipFill>
        <p:spPr bwMode="auto">
          <a:xfrm>
            <a:off x="4154424"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newCode\normal_est\normal_map\elephant\ms_surf.png"/>
          <p:cNvPicPr>
            <a:picLocks noChangeAspect="1" noChangeArrowheads="1"/>
          </p:cNvPicPr>
          <p:nvPr/>
        </p:nvPicPr>
        <p:blipFill rotWithShape="1">
          <a:blip r:embed="rId17" cstate="screen">
            <a:extLst>
              <a:ext uri="{BEBA8EAE-BF5A-486C-A8C5-ECC9F3942E4B}">
                <a14:imgProps xmlns:a14="http://schemas.microsoft.com/office/drawing/2010/main">
                  <a14:imgLayer r:embed="rId18">
                    <a14:imgEffect>
                      <a14:backgroundRemoval t="7381" b="90000" l="28929" r="75000"/>
                    </a14:imgEffect>
                  </a14:imgLayer>
                </a14:imgProps>
              </a:ext>
              <a:ext uri="{28A0092B-C50C-407E-A947-70E740481C1C}">
                <a14:useLocalDpi xmlns:a14="http://schemas.microsoft.com/office/drawing/2010/main"/>
              </a:ext>
            </a:extLst>
          </a:blip>
          <a:srcRect l="29822" t="7715" r="25714" b="11172"/>
          <a:stretch/>
        </p:blipFill>
        <p:spPr bwMode="auto">
          <a:xfrm>
            <a:off x="4428744" y="3749040"/>
            <a:ext cx="1891365" cy="25877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F:\newCode\normal_est\normal_map\elephant\ms_err.png"/>
          <p:cNvPicPr>
            <a:picLocks noChangeArrowheads="1"/>
          </p:cNvPicPr>
          <p:nvPr/>
        </p:nvPicPr>
        <p:blipFill rotWithShape="1">
          <a:blip r:embed="rId19" cstate="screen">
            <a:extLst>
              <a:ext uri="{BEBA8EAE-BF5A-486C-A8C5-ECC9F3942E4B}">
                <a14:imgProps xmlns:a14="http://schemas.microsoft.com/office/drawing/2010/main">
                  <a14:imgLayer r:embed="rId20">
                    <a14:imgEffect>
                      <a14:backgroundRemoval t="8772" b="83041" l="25000" r="77619"/>
                    </a14:imgEffect>
                  </a14:imgLayer>
                </a14:imgProps>
              </a:ext>
              <a:ext uri="{28A0092B-C50C-407E-A947-70E740481C1C}">
                <a14:useLocalDpi xmlns:a14="http://schemas.microsoft.com/office/drawing/2010/main"/>
              </a:ext>
            </a:extLst>
          </a:blip>
          <a:srcRect l="19599" t="8772" r="19372" b="16520"/>
          <a:stretch/>
        </p:blipFill>
        <p:spPr bwMode="auto">
          <a:xfrm>
            <a:off x="6181725" y="1069848"/>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psmImages\matlabCode\sphereNormal.pn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4508" y="1028820"/>
            <a:ext cx="988867" cy="98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33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4473007"/>
            <a:ext cx="8441025" cy="2316615"/>
            <a:chOff x="0" y="4473007"/>
            <a:chExt cx="8441025" cy="2316615"/>
          </a:xfrm>
        </p:grpSpPr>
        <p:sp>
          <p:nvSpPr>
            <p:cNvPr id="13" name="TextBox 12"/>
            <p:cNvSpPr txBox="1"/>
            <p:nvPr/>
          </p:nvSpPr>
          <p:spPr>
            <a:xfrm>
              <a:off x="3075113" y="5095874"/>
              <a:ext cx="1581149" cy="307777"/>
            </a:xfrm>
            <a:prstGeom prst="rect">
              <a:avLst/>
            </a:prstGeom>
            <a:noFill/>
          </p:spPr>
          <p:txBody>
            <a:bodyPr wrap="square" rtlCol="0">
              <a:spAutoFit/>
            </a:bodyPr>
            <a:lstStyle/>
            <a:p>
              <a:r>
                <a:rPr lang="en-US" sz="1400" dirty="0" smtClean="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rPr>
                <a:t>Shi et al. 2010</a:t>
              </a:r>
              <a:endParaRPr lang="en-US" sz="1400" dirty="0">
                <a:solidFill>
                  <a:schemeClr val="accent3">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48200" y="4473007"/>
              <a:ext cx="3792825" cy="231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0" y="6143291"/>
              <a:ext cx="4572000" cy="646331"/>
            </a:xfrm>
            <a:prstGeom prst="rect">
              <a:avLst/>
            </a:prstGeom>
          </p:spPr>
          <p:txBody>
            <a:bodyPr>
              <a:spAutoFit/>
            </a:bodyPr>
            <a:lstStyle/>
            <a:p>
              <a:r>
                <a:rPr lang="en-US" sz="1200" dirty="0">
                  <a:solidFill>
                    <a:srgbClr val="EBF1DE"/>
                  </a:solidFill>
                  <a:latin typeface="Verdana"/>
                  <a:cs typeface="Verdana"/>
                </a:rPr>
                <a:t>B. Shi, P. Tan, Y. Matsushita, and K. </a:t>
              </a:r>
              <a:r>
                <a:rPr lang="en-US" sz="1200" dirty="0" err="1">
                  <a:solidFill>
                    <a:srgbClr val="EBF1DE"/>
                  </a:solidFill>
                  <a:latin typeface="Verdana"/>
                  <a:cs typeface="Verdana"/>
                </a:rPr>
                <a:t>Ikeuchi</a:t>
              </a:r>
              <a:r>
                <a:rPr lang="en-US" sz="1200" dirty="0">
                  <a:solidFill>
                    <a:srgbClr val="EBF1DE"/>
                  </a:solidFill>
                  <a:latin typeface="Verdana"/>
                  <a:cs typeface="Verdana"/>
                </a:rPr>
                <a:t>. Elevation </a:t>
              </a:r>
              <a:r>
                <a:rPr lang="en-US" sz="1200" dirty="0" smtClean="0">
                  <a:solidFill>
                    <a:srgbClr val="EBF1DE"/>
                  </a:solidFill>
                  <a:latin typeface="Verdana"/>
                  <a:cs typeface="Verdana"/>
                </a:rPr>
                <a:t>angle from </a:t>
              </a:r>
              <a:r>
                <a:rPr lang="en-US" sz="1200" dirty="0">
                  <a:solidFill>
                    <a:srgbClr val="EBF1DE"/>
                  </a:solidFill>
                  <a:latin typeface="Verdana"/>
                  <a:cs typeface="Verdana"/>
                </a:rPr>
                <a:t>reflectance monotonicity: Photometric stereo for </a:t>
              </a:r>
              <a:r>
                <a:rPr lang="en-US" sz="1200" dirty="0" smtClean="0">
                  <a:solidFill>
                    <a:srgbClr val="EBF1DE"/>
                  </a:solidFill>
                  <a:latin typeface="Verdana"/>
                  <a:cs typeface="Verdana"/>
                </a:rPr>
                <a:t>general </a:t>
              </a:r>
              <a:r>
                <a:rPr lang="es-ES" sz="1200" dirty="0" err="1" smtClean="0">
                  <a:solidFill>
                    <a:srgbClr val="EBF1DE"/>
                  </a:solidFill>
                  <a:latin typeface="Verdana"/>
                  <a:cs typeface="Verdana"/>
                </a:rPr>
                <a:t>isotropic</a:t>
              </a:r>
              <a:r>
                <a:rPr lang="es-ES" sz="1200" dirty="0" smtClean="0">
                  <a:solidFill>
                    <a:srgbClr val="EBF1DE"/>
                  </a:solidFill>
                  <a:latin typeface="Verdana"/>
                  <a:cs typeface="Verdana"/>
                </a:rPr>
                <a:t> </a:t>
              </a:r>
              <a:r>
                <a:rPr lang="es-ES" sz="1200" dirty="0" err="1">
                  <a:solidFill>
                    <a:srgbClr val="EBF1DE"/>
                  </a:solidFill>
                  <a:latin typeface="Verdana"/>
                  <a:cs typeface="Verdana"/>
                </a:rPr>
                <a:t>reflectances</a:t>
              </a:r>
              <a:r>
                <a:rPr lang="es-ES" sz="1200" dirty="0">
                  <a:solidFill>
                    <a:srgbClr val="EBF1DE"/>
                  </a:solidFill>
                  <a:latin typeface="Verdana"/>
                  <a:cs typeface="Verdana"/>
                </a:rPr>
                <a:t>. In ECCV. 2012.</a:t>
              </a:r>
              <a:endParaRPr lang="en-US" sz="1200" dirty="0">
                <a:solidFill>
                  <a:srgbClr val="EBF1DE"/>
                </a:solidFill>
                <a:latin typeface="Verdana"/>
                <a:cs typeface="Verdana"/>
              </a:endParaRPr>
            </a:p>
          </p:txBody>
        </p:sp>
      </p:grpSp>
      <p:sp>
        <p:nvSpPr>
          <p:cNvPr id="9" name="Rectangle 8"/>
          <p:cNvSpPr/>
          <p:nvPr/>
        </p:nvSpPr>
        <p:spPr>
          <a:xfrm>
            <a:off x="780319" y="1057211"/>
            <a:ext cx="5181600" cy="2981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62000"/>
          </a:xfrm>
        </p:spPr>
        <p:txBody>
          <a:bodyPr>
            <a:noAutofit/>
          </a:bodyPr>
          <a:lstStyle/>
          <a:p>
            <a:r>
              <a:rPr lang="en-US" sz="2800" dirty="0"/>
              <a:t>N</a:t>
            </a:r>
            <a:r>
              <a:rPr lang="en-US" sz="2800" dirty="0" smtClean="0"/>
              <a:t>ormal estimation </a:t>
            </a:r>
            <a:r>
              <a:rPr lang="en-US" sz="2800" dirty="0"/>
              <a:t>for varying number </a:t>
            </a:r>
            <a:r>
              <a:rPr lang="en-US" sz="2800" dirty="0" smtClean="0"/>
              <a:t>of lights</a:t>
            </a:r>
            <a:endParaRPr lang="en-US" sz="2800" dirty="0"/>
          </a:p>
        </p:txBody>
      </p:sp>
      <p:sp>
        <p:nvSpPr>
          <p:cNvPr id="20" name="TextBox 19"/>
          <p:cNvSpPr txBox="1"/>
          <p:nvPr/>
        </p:nvSpPr>
        <p:spPr>
          <a:xfrm>
            <a:off x="1713769" y="718657"/>
            <a:ext cx="3505200" cy="338554"/>
          </a:xfrm>
          <a:prstGeom prst="rect">
            <a:avLst/>
          </a:prstGeom>
          <a:noFill/>
        </p:spPr>
        <p:txBody>
          <a:bodyPr wrap="square" rtlCol="0">
            <a:spAutoFit/>
          </a:bodyPr>
          <a:lstStyle/>
          <a:p>
            <a:pPr algn="ctr"/>
            <a:r>
              <a:rPr lang="en-US" sz="1600" dirty="0" smtClean="0">
                <a:solidFill>
                  <a:schemeClr val="accent3">
                    <a:lumMod val="20000"/>
                    <a:lumOff val="80000"/>
                  </a:schemeClr>
                </a:solidFill>
                <a:latin typeface="Times New Roman" panose="02020603050405020304" pitchFamily="18" charset="0"/>
                <a:cs typeface="Times New Roman" panose="02020603050405020304" pitchFamily="18" charset="0"/>
              </a:rPr>
              <a:t>Lights Distribution </a:t>
            </a:r>
            <a:endParaRPr lang="en-US" sz="1600"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graphicFrame>
        <p:nvGraphicFramePr>
          <p:cNvPr id="21" name="Chart 20"/>
          <p:cNvGraphicFramePr>
            <a:graphicFrameLocks/>
          </p:cNvGraphicFramePr>
          <p:nvPr>
            <p:extLst>
              <p:ext uri="{D42A27DB-BD31-4B8C-83A1-F6EECF244321}">
                <p14:modId xmlns:p14="http://schemas.microsoft.com/office/powerpoint/2010/main" val="349694063"/>
              </p:ext>
            </p:extLst>
          </p:nvPr>
        </p:nvGraphicFramePr>
        <p:xfrm>
          <a:off x="-57881" y="1447800"/>
          <a:ext cx="6934200" cy="3429000"/>
        </p:xfrm>
        <a:graphic>
          <a:graphicData uri="http://schemas.openxmlformats.org/drawingml/2006/chart">
            <c:chart xmlns:c="http://schemas.openxmlformats.org/drawingml/2006/chart" xmlns:r="http://schemas.openxmlformats.org/officeDocument/2006/relationships" r:id="rId5"/>
          </a:graphicData>
        </a:graphic>
      </p:graphicFrame>
      <p:pic>
        <p:nvPicPr>
          <p:cNvPr id="16" name="Picture 4" descr="F:\newCode\normal_est\lightNumber\light_5.png"/>
          <p:cNvPicPr>
            <a:picLocks noChangeArrowheads="1"/>
          </p:cNvPicPr>
          <p:nvPr/>
        </p:nvPicPr>
        <p:blipFill rotWithShape="1">
          <a:blip r:embed="rId6" cstate="screen">
            <a:extLst>
              <a:ext uri="{28A0092B-C50C-407E-A947-70E740481C1C}">
                <a14:useLocalDpi xmlns:a14="http://schemas.microsoft.com/office/drawing/2010/main"/>
              </a:ext>
            </a:extLst>
          </a:blip>
          <a:srcRect l="20992" t="7143" r="16964" b="10714"/>
          <a:stretch/>
        </p:blipFill>
        <p:spPr bwMode="auto">
          <a:xfrm>
            <a:off x="5010151" y="115252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F:\newCode\normal_est\lightNumber\light_4.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0992" t="6429" r="17321" b="11190"/>
          <a:stretch/>
        </p:blipFill>
        <p:spPr bwMode="auto">
          <a:xfrm>
            <a:off x="3981451" y="1152525"/>
            <a:ext cx="91293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newCode\normal_est\lightNumber\light_3.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0992" t="6429" r="17143" b="10952"/>
          <a:stretch/>
        </p:blipFill>
        <p:spPr bwMode="auto">
          <a:xfrm>
            <a:off x="2952751" y="1143000"/>
            <a:ext cx="91293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newCode\normal_est\lightNumber\light_2.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0992" t="7381" r="17321" b="10714"/>
          <a:stretch/>
        </p:blipFill>
        <p:spPr bwMode="auto">
          <a:xfrm>
            <a:off x="1920210" y="1143000"/>
            <a:ext cx="91824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F:\newCode\normal_est\lightNumber\light_1.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20992" t="6905" r="16964" b="10476"/>
          <a:stretch/>
        </p:blipFill>
        <p:spPr bwMode="auto">
          <a:xfrm>
            <a:off x="884654" y="1143000"/>
            <a:ext cx="915572" cy="91440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362450" y="351894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391400" y="59436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22174966"/>
      </p:ext>
    </p:extLst>
  </p:cSld>
  <p:clrMapOvr>
    <a:masterClrMapping/>
  </p:clrMapOvr>
  <mc:AlternateContent xmlns:mc="http://schemas.openxmlformats.org/markup-compatibility/2006" xmlns:p14="http://schemas.microsoft.com/office/powerpoint/2010/main">
    <mc:Choice Requires="p14">
      <p:transition spd="slow" p14:dur="2000" advTm="16151"/>
    </mc:Choice>
    <mc:Fallback xmlns="">
      <p:transition xmlns:p14="http://schemas.microsoft.com/office/powerpoint/2010/main" spd="slow" advTm="161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Helmet</a:t>
            </a:r>
          </a:p>
        </p:txBody>
      </p:sp>
      <p:pic>
        <p:nvPicPr>
          <p:cNvPr id="2051" name="Picture 3" descr="F:\newCode\brdf_est\demo_helmet_2.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52775" y="1114425"/>
            <a:ext cx="2638499" cy="3006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newCode\brdf_est\demo_helmet_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86524" y="1106212"/>
            <a:ext cx="3228975" cy="301487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newCode\brdf_est\demo_helmet_0.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5725" y="1106212"/>
            <a:ext cx="2943225" cy="301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3456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lstStyle/>
          <a:p>
            <a:endParaRPr lang="en-US" dirty="0" smtClean="0">
              <a:solidFill>
                <a:schemeClr val="accent3">
                  <a:lumMod val="40000"/>
                  <a:lumOff val="60000"/>
                </a:schemeClr>
              </a:solidFill>
            </a:endParaRPr>
          </a:p>
          <a:p>
            <a:r>
              <a:rPr lang="en-US" dirty="0" smtClean="0">
                <a:solidFill>
                  <a:schemeClr val="accent3">
                    <a:lumMod val="40000"/>
                    <a:lumOff val="60000"/>
                  </a:schemeClr>
                </a:solidFill>
              </a:rPr>
              <a:t>Requires the knowledge of light calibration</a:t>
            </a:r>
          </a:p>
          <a:p>
            <a:endParaRPr lang="en-US" dirty="0" smtClean="0">
              <a:solidFill>
                <a:schemeClr val="accent3">
                  <a:lumMod val="40000"/>
                  <a:lumOff val="60000"/>
                </a:schemeClr>
              </a:solidFill>
            </a:endParaRPr>
          </a:p>
          <a:p>
            <a:r>
              <a:rPr lang="en-US" dirty="0" smtClean="0">
                <a:solidFill>
                  <a:schemeClr val="accent3">
                    <a:lumMod val="40000"/>
                    <a:lumOff val="60000"/>
                  </a:schemeClr>
                </a:solidFill>
              </a:rPr>
              <a:t>Normal estimates are bounded by the sampling</a:t>
            </a:r>
          </a:p>
          <a:p>
            <a:endParaRPr lang="en-US" dirty="0">
              <a:solidFill>
                <a:schemeClr val="accent3">
                  <a:lumMod val="40000"/>
                  <a:lumOff val="60000"/>
                </a:schemeClr>
              </a:solidFill>
            </a:endParaRPr>
          </a:p>
          <a:p>
            <a:r>
              <a:rPr lang="en-US" dirty="0" smtClean="0">
                <a:solidFill>
                  <a:schemeClr val="accent3">
                    <a:lumMod val="40000"/>
                    <a:lumOff val="60000"/>
                  </a:schemeClr>
                </a:solidFill>
              </a:rPr>
              <a:t>Per-pixel framework may produce noise estimates </a:t>
            </a:r>
            <a:endParaRPr lang="en-US" dirty="0">
              <a:solidFill>
                <a:schemeClr val="accent3">
                  <a:lumMod val="40000"/>
                  <a:lumOff val="60000"/>
                </a:schemeClr>
              </a:solidFill>
            </a:endParaRPr>
          </a:p>
        </p:txBody>
      </p:sp>
    </p:spTree>
    <p:extLst>
      <p:ext uri="{BB962C8B-B14F-4D97-AF65-F5344CB8AC3E}">
        <p14:creationId xmlns:p14="http://schemas.microsoft.com/office/powerpoint/2010/main" val="160868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2743200"/>
            <a:ext cx="8229600" cy="1295400"/>
          </a:xfrm>
        </p:spPr>
        <p:txBody>
          <a:bodyPr>
            <a:normAutofit/>
          </a:bodyPr>
          <a:lstStyle/>
          <a:p>
            <a:r>
              <a:rPr lang="en-US" sz="4000" dirty="0" smtClean="0"/>
              <a:t>Challenges</a:t>
            </a:r>
            <a:endParaRPr lang="en-US" sz="3100" dirty="0"/>
          </a:p>
        </p:txBody>
      </p:sp>
    </p:spTree>
    <p:extLst>
      <p:ext uri="{BB962C8B-B14F-4D97-AF65-F5344CB8AC3E}">
        <p14:creationId xmlns:p14="http://schemas.microsoft.com/office/powerpoint/2010/main" val="3964402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formation</a:t>
            </a:r>
            <a:endParaRPr lang="en-US" dirty="0"/>
          </a:p>
        </p:txBody>
      </p:sp>
      <mc:AlternateContent xmlns:mc="http://schemas.openxmlformats.org/markup-compatibility/2006" xmlns:a14="http://schemas.microsoft.com/office/drawing/2010/main">
        <mc:Choice Requires="a14">
          <p:sp>
            <p:nvSpPr>
              <p:cNvPr id="19" name="TextBox 18"/>
              <p:cNvSpPr txBox="1"/>
              <p:nvPr/>
            </p:nvSpPr>
            <p:spPr>
              <a:xfrm>
                <a:off x="2301734" y="838200"/>
                <a:ext cx="4556266" cy="1034514"/>
              </a:xfrm>
              <a:prstGeom prst="rect">
                <a:avLst/>
              </a:prstGeom>
              <a:noFill/>
              <a:ln>
                <a:solidFill>
                  <a:schemeClr val="accent6">
                    <a:lumMod val="75000"/>
                  </a:schemeClr>
                </a:solidFill>
              </a:ln>
            </p:spPr>
            <p:txBody>
              <a:bodyPr wrap="square" rtlCol="0">
                <a:spAutoFit/>
              </a:bodyPr>
              <a:lstStyle/>
              <a:p>
                <a:endParaRPr lang="en-US" sz="2000" b="1" i="1" dirty="0" smtClean="0">
                  <a:solidFill>
                    <a:schemeClr val="bg1"/>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charset="0"/>
                            </a:rPr>
                          </m:ctrlPr>
                        </m:sSubPr>
                        <m:e>
                          <m:r>
                            <a:rPr lang="en-US" sz="2000" b="1">
                              <a:solidFill>
                                <a:schemeClr val="bg1"/>
                              </a:solidFill>
                              <a:latin typeface="Cambria Math"/>
                            </a:rPr>
                            <m:t>𝐈</m:t>
                          </m:r>
                        </m:e>
                        <m:sub>
                          <m:r>
                            <a:rPr lang="en-US" sz="2000" b="1" i="0">
                              <a:solidFill>
                                <a:schemeClr val="bg1"/>
                              </a:solidFill>
                              <a:latin typeface="Cambria Math"/>
                            </a:rPr>
                            <m:t>𝐩</m:t>
                          </m:r>
                        </m:sub>
                      </m:sSub>
                      <m:r>
                        <a:rPr lang="en-US" sz="2000" b="1">
                          <a:solidFill>
                            <a:schemeClr val="bg1"/>
                          </a:solidFill>
                          <a:latin typeface="Cambria Math"/>
                        </a:rPr>
                        <m:t>= </m:t>
                      </m:r>
                      <m:sSub>
                        <m:sSubPr>
                          <m:ctrlPr>
                            <a:rPr lang="en-US" sz="2000" i="1" smtClean="0">
                              <a:solidFill>
                                <a:schemeClr val="bg1"/>
                              </a:solidFill>
                              <a:latin typeface="Cambria Math" charset="0"/>
                              <a:ea typeface="Cambria Math"/>
                            </a:rPr>
                          </m:ctrlPr>
                        </m:sSubPr>
                        <m:e>
                          <m:r>
                            <a:rPr lang="en-US" sz="2000" i="1">
                              <a:solidFill>
                                <a:schemeClr val="bg1"/>
                              </a:solidFill>
                              <a:latin typeface="Cambria Math"/>
                              <a:ea typeface="Cambria Math"/>
                            </a:rPr>
                            <m:t>𝜌</m:t>
                          </m:r>
                        </m:e>
                        <m:sub>
                          <m:r>
                            <a:rPr lang="en-US" sz="2000" b="1" i="0" smtClean="0">
                              <a:solidFill>
                                <a:schemeClr val="bg1"/>
                              </a:solidFill>
                              <a:latin typeface="Cambria Math"/>
                              <a:ea typeface="Cambria Math"/>
                            </a:rPr>
                            <m:t>𝐩</m:t>
                          </m:r>
                        </m:sub>
                      </m:sSub>
                      <m:d>
                        <m:dPr>
                          <m:ctrlPr>
                            <a:rPr lang="en-US" sz="2000" b="1" i="1" smtClean="0">
                              <a:solidFill>
                                <a:schemeClr val="bg1"/>
                              </a:solidFill>
                              <a:latin typeface="Cambria Math" charset="0"/>
                              <a:ea typeface="Cambria Math"/>
                            </a:rPr>
                          </m:ctrlPr>
                        </m:dPr>
                        <m:e>
                          <m:sSubSup>
                            <m:sSubSupPr>
                              <m:ctrlPr>
                                <a:rPr lang="en-US" sz="2000" b="1" i="1">
                                  <a:solidFill>
                                    <a:schemeClr val="bg1"/>
                                  </a:solidFill>
                                  <a:latin typeface="Cambria Math" charset="0"/>
                                </a:rPr>
                              </m:ctrlPr>
                            </m:sSubSupPr>
                            <m:e>
                              <m:r>
                                <a:rPr lang="en-US" sz="2000" b="1" i="1">
                                  <a:solidFill>
                                    <a:schemeClr val="bg1"/>
                                  </a:solidFill>
                                  <a:latin typeface="Cambria Math"/>
                                </a:rPr>
                                <m:t>𝒏</m:t>
                              </m:r>
                            </m:e>
                            <m:sub>
                              <m:r>
                                <a:rPr lang="en-US" sz="2000" b="1">
                                  <a:solidFill>
                                    <a:schemeClr val="bg1"/>
                                  </a:solidFill>
                                  <a:latin typeface="Cambria Math"/>
                                </a:rPr>
                                <m:t>𝐩</m:t>
                              </m:r>
                            </m:sub>
                            <m:sup/>
                          </m:sSubSup>
                          <m:r>
                            <a:rPr lang="en-US" sz="2000" b="1" i="1">
                              <a:solidFill>
                                <a:schemeClr val="bg1"/>
                              </a:solidFill>
                              <a:latin typeface="Cambria Math"/>
                              <a:ea typeface="Cambria Math"/>
                            </a:rPr>
                            <m:t>, </m:t>
                          </m:r>
                          <m:r>
                            <a:rPr lang="en-US" sz="2000" b="1" i="1">
                              <a:solidFill>
                                <a:schemeClr val="bg1"/>
                              </a:solidFill>
                              <a:latin typeface="Cambria Math"/>
                              <a:ea typeface="Cambria Math"/>
                            </a:rPr>
                            <m:t>𝒍</m:t>
                          </m:r>
                          <m:r>
                            <a:rPr lang="en-US" sz="2000" b="1" i="1">
                              <a:solidFill>
                                <a:schemeClr val="bg1"/>
                              </a:solidFill>
                              <a:latin typeface="Cambria Math"/>
                              <a:ea typeface="Cambria Math"/>
                            </a:rPr>
                            <m:t>,</m:t>
                          </m:r>
                          <m:r>
                            <a:rPr lang="en-US" sz="2000" b="1" i="1">
                              <a:solidFill>
                                <a:schemeClr val="bg1"/>
                              </a:solidFill>
                              <a:latin typeface="Cambria Math"/>
                              <a:ea typeface="Cambria Math"/>
                            </a:rPr>
                            <m:t>𝒗</m:t>
                          </m:r>
                        </m:e>
                      </m:d>
                      <m:r>
                        <a:rPr lang="en-US" sz="2000" b="1" i="1" smtClean="0">
                          <a:solidFill>
                            <a:schemeClr val="bg1"/>
                          </a:solidFill>
                          <a:latin typeface="Cambria Math"/>
                          <a:ea typeface="Cambria Math"/>
                        </a:rPr>
                        <m:t>  </m:t>
                      </m:r>
                      <m:r>
                        <a:rPr lang="en-US" sz="2000" b="1" i="1">
                          <a:solidFill>
                            <a:schemeClr val="bg1"/>
                          </a:solidFill>
                          <a:latin typeface="Cambria Math"/>
                          <a:ea typeface="Cambria Math"/>
                        </a:rPr>
                        <m:t>∙</m:t>
                      </m:r>
                      <m:r>
                        <m:rPr>
                          <m:sty m:val="p"/>
                        </m:rPr>
                        <a:rPr lang="en-US" sz="2000">
                          <a:solidFill>
                            <a:schemeClr val="bg1"/>
                          </a:solidFill>
                          <a:latin typeface="Cambria Math"/>
                          <a:ea typeface="Cambria Math"/>
                        </a:rPr>
                        <m:t>max</m:t>
                      </m:r>
                      <m:r>
                        <a:rPr lang="en-US" sz="2000">
                          <a:solidFill>
                            <a:schemeClr val="bg1"/>
                          </a:solidFill>
                          <a:latin typeface="Cambria Math"/>
                          <a:ea typeface="Cambria Math"/>
                        </a:rPr>
                        <m:t>(0, </m:t>
                      </m:r>
                      <m:sSubSup>
                        <m:sSubSupPr>
                          <m:ctrlPr>
                            <a:rPr lang="en-US" sz="2000" i="1">
                              <a:solidFill>
                                <a:schemeClr val="bg1"/>
                              </a:solidFill>
                              <a:latin typeface="Cambria Math" charset="0"/>
                              <a:ea typeface="Cambria Math"/>
                            </a:rPr>
                          </m:ctrlPr>
                        </m:sSubSupPr>
                        <m:e>
                          <m:r>
                            <a:rPr lang="en-US" sz="2000" b="1" i="1">
                              <a:solidFill>
                                <a:schemeClr val="bg1"/>
                              </a:solidFill>
                              <a:latin typeface="Cambria Math"/>
                              <a:ea typeface="Cambria Math"/>
                            </a:rPr>
                            <m:t>𝒏</m:t>
                          </m:r>
                        </m:e>
                        <m:sub>
                          <m:r>
                            <m:rPr>
                              <m:sty m:val="p"/>
                            </m:rPr>
                            <a:rPr lang="en-US" sz="2000">
                              <a:solidFill>
                                <a:schemeClr val="bg1"/>
                              </a:solidFill>
                              <a:latin typeface="Cambria Math"/>
                              <a:ea typeface="Cambria Math"/>
                            </a:rPr>
                            <m:t>p</m:t>
                          </m:r>
                        </m:sub>
                        <m:sup>
                          <m:r>
                            <a:rPr lang="en-US" sz="2000" i="1">
                              <a:solidFill>
                                <a:schemeClr val="bg1"/>
                              </a:solidFill>
                              <a:latin typeface="Cambria Math"/>
                              <a:ea typeface="Cambria Math"/>
                            </a:rPr>
                            <m:t>𝑇</m:t>
                          </m:r>
                        </m:sup>
                      </m:sSubSup>
                      <m:r>
                        <a:rPr lang="en-US" sz="2000" b="1" i="1" smtClean="0">
                          <a:solidFill>
                            <a:schemeClr val="bg1"/>
                          </a:solidFill>
                          <a:latin typeface="Cambria Math"/>
                          <a:ea typeface="Cambria Math"/>
                        </a:rPr>
                        <m:t>𝒍</m:t>
                      </m:r>
                      <m:r>
                        <a:rPr lang="en-US" sz="2000">
                          <a:solidFill>
                            <a:schemeClr val="bg1"/>
                          </a:solidFill>
                          <a:latin typeface="Cambria Math"/>
                          <a:ea typeface="Cambria Math"/>
                        </a:rPr>
                        <m:t>)</m:t>
                      </m:r>
                    </m:oMath>
                  </m:oMathPara>
                </a14:m>
                <a:endParaRPr lang="en-US" sz="2000" dirty="0"/>
              </a:p>
              <a:p>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2301734" y="838200"/>
                <a:ext cx="4556266" cy="1034514"/>
              </a:xfrm>
              <a:prstGeom prst="rect">
                <a:avLst/>
              </a:prstGeom>
              <a:blipFill rotWithShape="1">
                <a:blip r:embed="rId3"/>
                <a:stretch>
                  <a:fillRect/>
                </a:stretch>
              </a:blipFill>
              <a:ln>
                <a:solidFill>
                  <a:schemeClr val="accent6">
                    <a:lumMod val="75000"/>
                  </a:schemeClr>
                </a:solidFill>
              </a:ln>
            </p:spPr>
            <p:txBody>
              <a:bodyPr/>
              <a:lstStyle/>
              <a:p>
                <a:r>
                  <a:rPr lang="en-US">
                    <a:noFill/>
                  </a:rPr>
                  <a:t> </a:t>
                </a:r>
              </a:p>
            </p:txBody>
          </p:sp>
        </mc:Fallback>
      </mc:AlternateContent>
      <p:sp>
        <p:nvSpPr>
          <p:cNvPr id="18" name="Content Placeholder 2"/>
          <p:cNvSpPr>
            <a:spLocks noGrp="1"/>
          </p:cNvSpPr>
          <p:nvPr>
            <p:ph idx="1"/>
          </p:nvPr>
        </p:nvSpPr>
        <p:spPr>
          <a:xfrm>
            <a:off x="670064" y="2076510"/>
            <a:ext cx="8169136" cy="1676399"/>
          </a:xfrm>
        </p:spPr>
        <p:txBody>
          <a:bodyPr>
            <a:normAutofit/>
          </a:bodyPr>
          <a:lstStyle/>
          <a:p>
            <a:pPr marL="0" indent="0" algn="just">
              <a:buNone/>
            </a:pPr>
            <a:r>
              <a:rPr lang="en-US" dirty="0" smtClean="0">
                <a:latin typeface="Verdana" panose="020B0604030504040204" pitchFamily="34" charset="0"/>
                <a:ea typeface="Verdana" panose="020B0604030504040204" pitchFamily="34" charset="0"/>
                <a:cs typeface="Verdana" panose="020B0604030504040204" pitchFamily="34" charset="0"/>
              </a:rPr>
              <a:t>1. Surface </a:t>
            </a:r>
            <a:r>
              <a:rPr lang="en-US" dirty="0" err="1" smtClean="0">
                <a:latin typeface="Verdana" panose="020B0604030504040204" pitchFamily="34" charset="0"/>
                <a:ea typeface="Verdana" panose="020B0604030504040204" pitchFamily="34" charset="0"/>
                <a:cs typeface="Verdana" panose="020B0604030504040204" pitchFamily="34" charset="0"/>
              </a:rPr>
              <a:t>normals</a:t>
            </a:r>
            <a:r>
              <a:rPr lang="en-US" dirty="0" smtClean="0">
                <a:latin typeface="Verdana" panose="020B0604030504040204" pitchFamily="34" charset="0"/>
                <a:ea typeface="Verdana" panose="020B0604030504040204" pitchFamily="34" charset="0"/>
                <a:cs typeface="Verdana" panose="020B0604030504040204" pitchFamily="34" charset="0"/>
              </a:rPr>
              <a:t> and reflectance are </a:t>
            </a:r>
            <a:r>
              <a:rPr lang="en-US" dirty="0">
                <a:latin typeface="Verdana" panose="020B0604030504040204" pitchFamily="34" charset="0"/>
                <a:ea typeface="Verdana" panose="020B0604030504040204" pitchFamily="34" charset="0"/>
                <a:cs typeface="Verdana" panose="020B0604030504040204" pitchFamily="34" charset="0"/>
              </a:rPr>
              <a:t>coupled and need to be jointly estimated</a:t>
            </a:r>
            <a:r>
              <a:rPr lang="en-US" dirty="0" smtClean="0">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dirty="0" smtClean="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577710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a:t>
            </a:r>
            <a:r>
              <a:rPr lang="en-US" dirty="0" smtClean="0"/>
              <a:t>formation</a:t>
            </a:r>
            <a:endParaRPr lang="en-US" dirty="0"/>
          </a:p>
        </p:txBody>
      </p:sp>
      <p:sp>
        <p:nvSpPr>
          <p:cNvPr id="16" name="Content Placeholder 2"/>
          <p:cNvSpPr txBox="1">
            <a:spLocks/>
          </p:cNvSpPr>
          <p:nvPr/>
        </p:nvSpPr>
        <p:spPr>
          <a:xfrm>
            <a:off x="457200" y="2313342"/>
            <a:ext cx="8534400" cy="83819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accent3">
                    <a:lumMod val="20000"/>
                    <a:lumOff val="80000"/>
                  </a:schemeClr>
                </a:solidFill>
                <a:latin typeface="Verdana"/>
                <a:ea typeface="+mn-ea"/>
                <a:cs typeface="Verdana"/>
              </a:defRPr>
            </a:lvl1pPr>
            <a:lvl2pPr marL="742950" indent="-285750" algn="l" defTabSz="914400" rtl="0" eaLnBrk="1" latinLnBrk="0" hangingPunct="1">
              <a:spcBef>
                <a:spcPct val="20000"/>
              </a:spcBef>
              <a:buFont typeface="Arial" pitchFamily="34" charset="0"/>
              <a:buChar char="–"/>
              <a:defRPr sz="2000" kern="1200">
                <a:solidFill>
                  <a:schemeClr val="accent3">
                    <a:lumMod val="20000"/>
                    <a:lumOff val="80000"/>
                  </a:schemeClr>
                </a:solidFill>
                <a:latin typeface="Verdana"/>
                <a:ea typeface="+mn-ea"/>
                <a:cs typeface="Verdana"/>
              </a:defRPr>
            </a:lvl2pPr>
            <a:lvl3pPr marL="1143000" indent="-228600" algn="l" defTabSz="914400" rtl="0" eaLnBrk="1" latinLnBrk="0" hangingPunct="1">
              <a:spcBef>
                <a:spcPct val="20000"/>
              </a:spcBef>
              <a:buFont typeface="Arial" pitchFamily="34" charset="0"/>
              <a:buChar char="•"/>
              <a:defRPr sz="1800" kern="1200">
                <a:solidFill>
                  <a:schemeClr val="accent3">
                    <a:lumMod val="20000"/>
                    <a:lumOff val="80000"/>
                  </a:schemeClr>
                </a:solidFill>
                <a:latin typeface="Verdana"/>
                <a:ea typeface="+mn-ea"/>
                <a:cs typeface="Verdana"/>
              </a:defRPr>
            </a:lvl3pPr>
            <a:lvl4pPr marL="1600200" indent="-228600" algn="l" defTabSz="914400" rtl="0" eaLnBrk="1" latinLnBrk="0" hangingPunct="1">
              <a:spcBef>
                <a:spcPct val="20000"/>
              </a:spcBef>
              <a:buFont typeface="Arial" pitchFamily="34" charset="0"/>
              <a:buChar char="–"/>
              <a:defRPr sz="1600" kern="1200">
                <a:solidFill>
                  <a:schemeClr val="accent3">
                    <a:lumMod val="20000"/>
                    <a:lumOff val="80000"/>
                  </a:schemeClr>
                </a:solidFill>
                <a:latin typeface="Verdana"/>
                <a:ea typeface="+mn-ea"/>
                <a:cs typeface="Verdana"/>
              </a:defRPr>
            </a:lvl4pPr>
            <a:lvl5pPr marL="2057400" indent="-228600" algn="l" defTabSz="914400" rtl="0" eaLnBrk="1" latinLnBrk="0" hangingPunct="1">
              <a:spcBef>
                <a:spcPct val="20000"/>
              </a:spcBef>
              <a:buFont typeface="Arial" pitchFamily="34" charset="0"/>
              <a:buChar char="»"/>
              <a:defRPr sz="1600" kern="1200">
                <a:solidFill>
                  <a:schemeClr val="accent3">
                    <a:lumMod val="20000"/>
                    <a:lumOff val="80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smtClean="0">
                <a:latin typeface="Verdana" panose="020B0604030504040204" pitchFamily="34" charset="0"/>
                <a:ea typeface="Verdana" panose="020B0604030504040204" pitchFamily="34" charset="0"/>
                <a:cs typeface="Verdana" panose="020B0604030504040204" pitchFamily="34" charset="0"/>
              </a:rPr>
              <a:t>2. Reflectance </a:t>
            </a:r>
            <a:r>
              <a:rPr lang="en-US" dirty="0">
                <a:latin typeface="Verdana" panose="020B0604030504040204" pitchFamily="34" charset="0"/>
                <a:ea typeface="Verdana" panose="020B0604030504040204" pitchFamily="34" charset="0"/>
                <a:cs typeface="Verdana" panose="020B0604030504040204" pitchFamily="34" charset="0"/>
              </a:rPr>
              <a:t>function </a:t>
            </a:r>
            <a:r>
              <a:rPr lang="en-US" dirty="0" smtClean="0">
                <a:latin typeface="Verdana" panose="020B0604030504040204" pitchFamily="34" charset="0"/>
                <a:ea typeface="Verdana" panose="020B0604030504040204" pitchFamily="34" charset="0"/>
                <a:cs typeface="Verdana" panose="020B0604030504040204" pitchFamily="34" charset="0"/>
              </a:rPr>
              <a:t>is </a:t>
            </a:r>
            <a:r>
              <a:rPr lang="en-US" dirty="0">
                <a:latin typeface="Verdana" panose="020B0604030504040204" pitchFamily="34" charset="0"/>
                <a:ea typeface="Verdana" panose="020B0604030504040204" pitchFamily="34" charset="0"/>
                <a:cs typeface="Verdana" panose="020B0604030504040204" pitchFamily="34" charset="0"/>
              </a:rPr>
              <a:t>a very high-dimensional </a:t>
            </a:r>
            <a:r>
              <a:rPr lang="en-US" dirty="0" smtClean="0">
                <a:latin typeface="Verdana" panose="020B0604030504040204" pitchFamily="34" charset="0"/>
                <a:ea typeface="Verdana" panose="020B0604030504040204" pitchFamily="34" charset="0"/>
                <a:cs typeface="Verdana" panose="020B0604030504040204" pitchFamily="34" charset="0"/>
              </a:rPr>
              <a:t>signal.</a:t>
            </a:r>
          </a:p>
          <a:p>
            <a:pPr marL="0" indent="0">
              <a:buFont typeface="Arial" pitchFamily="34" charset="0"/>
              <a:buNone/>
            </a:pPr>
            <a:r>
              <a:rPr lang="en-US" sz="2000" dirty="0" smtClean="0">
                <a:latin typeface="Verdana" panose="020B0604030504040204" pitchFamily="34" charset="0"/>
                <a:ea typeface="Verdana" panose="020B0604030504040204" pitchFamily="34" charset="0"/>
                <a:cs typeface="Verdana" panose="020B0604030504040204" pitchFamily="34" charset="0"/>
              </a:rPr>
              <a:t> </a:t>
            </a:r>
          </a:p>
        </p:txBody>
      </p:sp>
      <p:sp>
        <p:nvSpPr>
          <p:cNvPr id="13" name="Oval 12"/>
          <p:cNvSpPr/>
          <p:nvPr/>
        </p:nvSpPr>
        <p:spPr>
          <a:xfrm>
            <a:off x="5285954" y="5200649"/>
            <a:ext cx="2803666" cy="990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e 21"/>
          <p:cNvSpPr/>
          <p:nvPr/>
        </p:nvSpPr>
        <p:spPr>
          <a:xfrm rot="10800000">
            <a:off x="5285951" y="4305299"/>
            <a:ext cx="2803665" cy="2781300"/>
          </a:xfrm>
          <a:prstGeom prst="pie">
            <a:avLst>
              <a:gd name="adj1" fmla="val 0"/>
              <a:gd name="adj2" fmla="val 1081908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Arrow Connector 23"/>
          <p:cNvCxnSpPr/>
          <p:nvPr/>
        </p:nvCxnSpPr>
        <p:spPr>
          <a:xfrm>
            <a:off x="6687784" y="3600449"/>
            <a:ext cx="0" cy="2095500"/>
          </a:xfrm>
          <a:prstGeom prst="straightConnector1">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285954" y="5695949"/>
            <a:ext cx="1415907" cy="876300"/>
          </a:xfrm>
          <a:prstGeom prst="straightConnector1">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687784" y="5695949"/>
            <a:ext cx="2608616" cy="0"/>
          </a:xfrm>
          <a:prstGeom prst="straightConnector1">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708699" y="3996689"/>
            <a:ext cx="1270350" cy="1699260"/>
          </a:xfrm>
          <a:prstGeom prst="straightConnector1">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Oval 33"/>
          <p:cNvSpPr>
            <a:spLocks noChangeArrowheads="1"/>
          </p:cNvSpPr>
          <p:nvPr/>
        </p:nvSpPr>
        <p:spPr bwMode="auto">
          <a:xfrm>
            <a:off x="7301320" y="4696444"/>
            <a:ext cx="157163" cy="157163"/>
          </a:xfrm>
          <a:prstGeom prst="ellipse">
            <a:avLst/>
          </a:prstGeom>
          <a:solidFill>
            <a:srgbClr val="FF6600"/>
          </a:solidFill>
          <a:ln w="9525">
            <a:solidFill>
              <a:srgbClr val="FFC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C000"/>
              </a:solidFill>
              <a:latin typeface="Verdana"/>
              <a:cs typeface="Verdana"/>
            </a:endParaRPr>
          </a:p>
        </p:txBody>
      </p:sp>
      <p:cxnSp>
        <p:nvCxnSpPr>
          <p:cNvPr id="37" name="Straight Connector 36"/>
          <p:cNvCxnSpPr>
            <a:stCxn id="34" idx="4"/>
          </p:cNvCxnSpPr>
          <p:nvPr/>
        </p:nvCxnSpPr>
        <p:spPr>
          <a:xfrm flipH="1">
            <a:off x="7379901" y="4853607"/>
            <a:ext cx="1" cy="1081087"/>
          </a:xfrm>
          <a:prstGeom prst="line">
            <a:avLst/>
          </a:prstGeom>
          <a:ln w="12700">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3" idx="5"/>
          </p:cNvCxnSpPr>
          <p:nvPr/>
        </p:nvCxnSpPr>
        <p:spPr>
          <a:xfrm>
            <a:off x="6701861" y="5695949"/>
            <a:ext cx="977172" cy="350230"/>
          </a:xfrm>
          <a:prstGeom prst="line">
            <a:avLst/>
          </a:prstGeom>
          <a:ln w="12700">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34" idx="1"/>
          </p:cNvCxnSpPr>
          <p:nvPr/>
        </p:nvCxnSpPr>
        <p:spPr>
          <a:xfrm>
            <a:off x="6759433" y="4563094"/>
            <a:ext cx="564903" cy="156366"/>
          </a:xfrm>
          <a:prstGeom prst="line">
            <a:avLst/>
          </a:prstGeom>
          <a:ln w="12700">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500477" y="4057649"/>
            <a:ext cx="1187307" cy="1638300"/>
          </a:xfrm>
          <a:prstGeom prst="straightConnector1">
            <a:avLst/>
          </a:prstGeom>
          <a:ln w="381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Oval 43"/>
          <p:cNvSpPr>
            <a:spLocks noChangeArrowheads="1"/>
          </p:cNvSpPr>
          <p:nvPr/>
        </p:nvSpPr>
        <p:spPr bwMode="auto">
          <a:xfrm>
            <a:off x="5980869" y="4743449"/>
            <a:ext cx="157163" cy="157162"/>
          </a:xfrm>
          <a:prstGeom prst="ellipse">
            <a:avLst/>
          </a:prstGeom>
          <a:solidFill>
            <a:srgbClr val="FFFF00"/>
          </a:solidFill>
          <a:ln w="9525">
            <a:solidFill>
              <a:srgbClr val="FFC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C000"/>
              </a:solidFill>
              <a:latin typeface="Verdana"/>
              <a:cs typeface="Verdana"/>
            </a:endParaRPr>
          </a:p>
        </p:txBody>
      </p:sp>
      <p:cxnSp>
        <p:nvCxnSpPr>
          <p:cNvPr id="48" name="Straight Connector 47"/>
          <p:cNvCxnSpPr/>
          <p:nvPr/>
        </p:nvCxnSpPr>
        <p:spPr>
          <a:xfrm flipV="1">
            <a:off x="6094130" y="4514849"/>
            <a:ext cx="593654" cy="285750"/>
          </a:xfrm>
          <a:prstGeom prst="line">
            <a:avLst/>
          </a:prstGeom>
          <a:ln w="127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053442" y="4876799"/>
            <a:ext cx="6008" cy="906707"/>
          </a:xfrm>
          <a:prstGeom prst="line">
            <a:avLst/>
          </a:prstGeom>
          <a:ln w="12700">
            <a:solidFill>
              <a:srgbClr val="FFFF00"/>
            </a:solidFill>
            <a:prstDash val="lgDash"/>
          </a:ln>
        </p:spPr>
        <p:style>
          <a:lnRef idx="1">
            <a:schemeClr val="accent1"/>
          </a:lnRef>
          <a:fillRef idx="0">
            <a:schemeClr val="accent1"/>
          </a:fillRef>
          <a:effectRef idx="0">
            <a:schemeClr val="accent1"/>
          </a:effectRef>
          <a:fontRef idx="minor">
            <a:schemeClr val="tx1"/>
          </a:fontRef>
        </p:style>
      </p:cxnSp>
      <p:grpSp>
        <p:nvGrpSpPr>
          <p:cNvPr id="55" name="Group 54"/>
          <p:cNvGrpSpPr>
            <a:grpSpLocks/>
          </p:cNvGrpSpPr>
          <p:nvPr/>
        </p:nvGrpSpPr>
        <p:grpSpPr bwMode="auto">
          <a:xfrm rot="18817217">
            <a:off x="7996796" y="3120136"/>
            <a:ext cx="611385" cy="1066642"/>
            <a:chOff x="3293" y="1471"/>
            <a:chExt cx="466" cy="813"/>
          </a:xfrm>
        </p:grpSpPr>
        <p:sp>
          <p:nvSpPr>
            <p:cNvPr id="56" name="Rectangle 55"/>
            <p:cNvSpPr>
              <a:spLocks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7" name="Oval 56"/>
            <p:cNvSpPr>
              <a:spLocks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8" name="Rectangle 57"/>
            <p:cNvSpPr>
              <a:spLocks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9" name="Oval 58"/>
            <p:cNvSpPr>
              <a:spLocks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60" name="Freeform 59"/>
            <p:cNvSpPr>
              <a:spLocks/>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endParaRPr lang="en-US"/>
            </a:p>
          </p:txBody>
        </p:sp>
        <p:sp>
          <p:nvSpPr>
            <p:cNvPr id="61" name="Oval 60"/>
            <p:cNvSpPr>
              <a:spLocks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62" name="Oval 61"/>
            <p:cNvSpPr>
              <a:spLocks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63" name="Oval 62"/>
            <p:cNvSpPr>
              <a:spLocks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64" name="Rectangle 63"/>
            <p:cNvSpPr>
              <a:spLocks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65" name="Rectangle 64"/>
            <p:cNvSpPr>
              <a:spLocks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66" name="Freeform 65"/>
            <p:cNvSpPr>
              <a:spLocks/>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endParaRPr lang="en-US"/>
            </a:p>
          </p:txBody>
        </p:sp>
        <p:sp>
          <p:nvSpPr>
            <p:cNvPr id="67" name="Freeform 66"/>
            <p:cNvSpPr>
              <a:spLocks/>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endParaRPr lang="en-US"/>
            </a:p>
          </p:txBody>
        </p:sp>
        <p:sp>
          <p:nvSpPr>
            <p:cNvPr id="68" name="Freeform 67"/>
            <p:cNvSpPr>
              <a:spLocks/>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endParaRPr lang="en-US"/>
            </a:p>
          </p:txBody>
        </p:sp>
        <p:sp>
          <p:nvSpPr>
            <p:cNvPr id="69" name="Freeform 68"/>
            <p:cNvSpPr>
              <a:spLocks/>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endParaRPr lang="en-US"/>
            </a:p>
          </p:txBody>
        </p:sp>
      </p:grpSp>
      <p:sp>
        <p:nvSpPr>
          <p:cNvPr id="71" name="AutoShape 3"/>
          <p:cNvSpPr>
            <a:spLocks noChangeArrowheads="1"/>
          </p:cNvSpPr>
          <p:nvPr/>
        </p:nvSpPr>
        <p:spPr bwMode="auto">
          <a:xfrm>
            <a:off x="5031160" y="3573586"/>
            <a:ext cx="509588" cy="496887"/>
          </a:xfrm>
          <a:prstGeom prst="sun">
            <a:avLst>
              <a:gd name="adj" fmla="val 25000"/>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mc:AlternateContent xmlns:mc="http://schemas.openxmlformats.org/markup-compatibility/2006" xmlns:a14="http://schemas.microsoft.com/office/drawing/2010/main">
        <mc:Choice Requires="a14">
          <p:sp>
            <p:nvSpPr>
              <p:cNvPr id="73" name="Rectangle 72"/>
              <p:cNvSpPr/>
              <p:nvPr/>
            </p:nvSpPr>
            <p:spPr>
              <a:xfrm>
                <a:off x="6584838" y="4724433"/>
                <a:ext cx="73949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charset="0"/>
                              <a:ea typeface="Cambria Math"/>
                            </a:rPr>
                          </m:ctrlPr>
                        </m:sSubPr>
                        <m:e>
                          <m:r>
                            <a:rPr lang="en-US" sz="2000" i="1">
                              <a:solidFill>
                                <a:schemeClr val="bg1"/>
                              </a:solidFill>
                              <a:latin typeface="Cambria Math"/>
                              <a:ea typeface="Cambria Math"/>
                            </a:rPr>
                            <m:t>𝜃</m:t>
                          </m:r>
                        </m:e>
                        <m:sub>
                          <m:r>
                            <a:rPr lang="en-US" sz="2000" b="0" i="1" smtClean="0">
                              <a:solidFill>
                                <a:schemeClr val="bg1"/>
                              </a:solidFill>
                              <a:latin typeface="Cambria Math"/>
                              <a:ea typeface="Cambria Math"/>
                            </a:rPr>
                            <m:t>𝑜𝑢𝑡</m:t>
                          </m:r>
                        </m:sub>
                      </m:sSub>
                    </m:oMath>
                  </m:oMathPara>
                </a14:m>
                <a:endParaRPr lang="en-US" sz="2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3" name="Rectangle 72"/>
              <p:cNvSpPr>
                <a:spLocks noRot="1" noChangeAspect="1" noMove="1" noResize="1" noEditPoints="1" noAdjustHandles="1" noChangeArrowheads="1" noChangeShapeType="1" noTextEdit="1"/>
              </p:cNvSpPr>
              <p:nvPr/>
            </p:nvSpPr>
            <p:spPr>
              <a:xfrm>
                <a:off x="6584838" y="4724433"/>
                <a:ext cx="739498" cy="400110"/>
              </a:xfrm>
              <a:prstGeom prst="rect">
                <a:avLst/>
              </a:prstGeom>
              <a:blipFill rotWithShape="1">
                <a:blip r:embed="rId3"/>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p:cNvSpPr/>
              <p:nvPr/>
            </p:nvSpPr>
            <p:spPr>
              <a:xfrm>
                <a:off x="6148368" y="4721051"/>
                <a:ext cx="61106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charset="0"/>
                              <a:ea typeface="Cambria Math"/>
                            </a:rPr>
                          </m:ctrlPr>
                        </m:sSubPr>
                        <m:e>
                          <m:r>
                            <a:rPr lang="en-US" sz="2000" i="1">
                              <a:solidFill>
                                <a:schemeClr val="bg1"/>
                              </a:solidFill>
                              <a:latin typeface="Cambria Math"/>
                              <a:ea typeface="Cambria Math"/>
                            </a:rPr>
                            <m:t>𝜃</m:t>
                          </m:r>
                        </m:e>
                        <m:sub>
                          <m:r>
                            <a:rPr lang="en-US" sz="2000" b="0" i="1" smtClean="0">
                              <a:solidFill>
                                <a:schemeClr val="bg1"/>
                              </a:solidFill>
                              <a:latin typeface="Cambria Math"/>
                              <a:ea typeface="Cambria Math"/>
                            </a:rPr>
                            <m:t>𝑖𝑛</m:t>
                          </m:r>
                        </m:sub>
                      </m:sSub>
                    </m:oMath>
                  </m:oMathPara>
                </a14:m>
                <a:endParaRPr lang="en-US" sz="2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4" name="Rectangle 73"/>
              <p:cNvSpPr>
                <a:spLocks noRot="1" noChangeAspect="1" noMove="1" noResize="1" noEditPoints="1" noAdjustHandles="1" noChangeArrowheads="1" noChangeShapeType="1" noTextEdit="1"/>
              </p:cNvSpPr>
              <p:nvPr/>
            </p:nvSpPr>
            <p:spPr>
              <a:xfrm>
                <a:off x="6148368" y="4721051"/>
                <a:ext cx="611065" cy="400110"/>
              </a:xfrm>
              <a:prstGeom prst="rect">
                <a:avLst/>
              </a:prstGeom>
              <a:blipFill rotWithShape="1">
                <a:blip r:embed="rId4"/>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6390957" y="5671009"/>
                <a:ext cx="77899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charset="0"/>
                              <a:ea typeface="Cambria Math"/>
                            </a:rPr>
                          </m:ctrlPr>
                        </m:sSubPr>
                        <m:e>
                          <m:r>
                            <a:rPr lang="en-US" sz="2000" i="1" smtClean="0">
                              <a:solidFill>
                                <a:schemeClr val="bg1"/>
                              </a:solidFill>
                              <a:latin typeface="Cambria Math"/>
                              <a:ea typeface="Cambria Math"/>
                            </a:rPr>
                            <m:t>𝜙</m:t>
                          </m:r>
                        </m:e>
                        <m:sub>
                          <m:r>
                            <a:rPr lang="en-US" sz="2000" b="0" i="1" smtClean="0">
                              <a:solidFill>
                                <a:schemeClr val="bg1"/>
                              </a:solidFill>
                              <a:latin typeface="Cambria Math"/>
                              <a:ea typeface="Cambria Math"/>
                            </a:rPr>
                            <m:t>𝑜𝑢𝑡</m:t>
                          </m:r>
                        </m:sub>
                      </m:sSub>
                    </m:oMath>
                  </m:oMathPara>
                </a14:m>
                <a:endParaRPr lang="en-US" sz="2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5" name="Rectangle 74"/>
              <p:cNvSpPr>
                <a:spLocks noRot="1" noChangeAspect="1" noMove="1" noResize="1" noEditPoints="1" noAdjustHandles="1" noChangeArrowheads="1" noChangeShapeType="1" noTextEdit="1"/>
              </p:cNvSpPr>
              <p:nvPr/>
            </p:nvSpPr>
            <p:spPr>
              <a:xfrm>
                <a:off x="6390957" y="5671009"/>
                <a:ext cx="778996" cy="400110"/>
              </a:xfrm>
              <a:prstGeom prst="rect">
                <a:avLst/>
              </a:prstGeom>
              <a:blipFill rotWithShape="1">
                <a:blip r:embed="rId5"/>
                <a:stretch>
                  <a:fillRect b="-15152"/>
                </a:stretch>
              </a:blipFill>
            </p:spPr>
            <p:txBody>
              <a:bodyPr/>
              <a:lstStyle/>
              <a:p>
                <a:r>
                  <a:rPr lang="en-US">
                    <a:noFill/>
                  </a:rPr>
                  <a:t> </a:t>
                </a:r>
              </a:p>
            </p:txBody>
          </p:sp>
        </mc:Fallback>
      </mc:AlternateContent>
      <p:cxnSp>
        <p:nvCxnSpPr>
          <p:cNvPr id="77" name="Straight Connector 76"/>
          <p:cNvCxnSpPr/>
          <p:nvPr/>
        </p:nvCxnSpPr>
        <p:spPr>
          <a:xfrm flipH="1">
            <a:off x="5324112" y="5695949"/>
            <a:ext cx="1313514" cy="175115"/>
          </a:xfrm>
          <a:prstGeom prst="line">
            <a:avLst/>
          </a:prstGeom>
          <a:ln w="12700">
            <a:solidFill>
              <a:srgbClr val="FFFF00"/>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Rectangle 81"/>
              <p:cNvSpPr/>
              <p:nvPr/>
            </p:nvSpPr>
            <p:spPr>
              <a:xfrm>
                <a:off x="5540748" y="5699615"/>
                <a:ext cx="65056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charset="0"/>
                              <a:ea typeface="Cambria Math"/>
                            </a:rPr>
                          </m:ctrlPr>
                        </m:sSubPr>
                        <m:e>
                          <m:r>
                            <a:rPr lang="en-US" sz="2000" i="1" smtClean="0">
                              <a:solidFill>
                                <a:schemeClr val="bg1"/>
                              </a:solidFill>
                              <a:latin typeface="Cambria Math"/>
                              <a:ea typeface="Cambria Math"/>
                            </a:rPr>
                            <m:t>𝜙</m:t>
                          </m:r>
                        </m:e>
                        <m:sub>
                          <m:r>
                            <a:rPr lang="en-US" sz="2000" b="0" i="1" smtClean="0">
                              <a:solidFill>
                                <a:schemeClr val="bg1"/>
                              </a:solidFill>
                              <a:latin typeface="Cambria Math"/>
                              <a:ea typeface="Cambria Math"/>
                            </a:rPr>
                            <m:t>𝑖𝑛</m:t>
                          </m:r>
                        </m:sub>
                      </m:sSub>
                    </m:oMath>
                  </m:oMathPara>
                </a14:m>
                <a:endParaRPr lang="en-US" sz="2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5540748" y="5699615"/>
                <a:ext cx="650563" cy="400110"/>
              </a:xfrm>
              <a:prstGeom prst="rect">
                <a:avLst/>
              </a:prstGeom>
              <a:blipFill rotWithShape="1">
                <a:blip r:embed="rId6"/>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1187426" y="4800599"/>
                <a:ext cx="3805634" cy="11169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a:ea typeface="Cambria Math"/>
                        </a:rPr>
                        <m:t>𝜌</m:t>
                      </m:r>
                      <m:r>
                        <a:rPr lang="en-US" b="0" i="1" smtClean="0">
                          <a:solidFill>
                            <a:schemeClr val="bg1"/>
                          </a:solidFill>
                          <a:latin typeface="Cambria Math"/>
                          <a:ea typeface="Cambria Math"/>
                        </a:rPr>
                        <m:t>(</m:t>
                      </m:r>
                      <m:sSub>
                        <m:sSubPr>
                          <m:ctrlPr>
                            <a:rPr lang="en-US" i="1">
                              <a:solidFill>
                                <a:schemeClr val="bg1"/>
                              </a:solidFill>
                              <a:latin typeface="Cambria Math" charset="0"/>
                              <a:ea typeface="Cambria Math"/>
                            </a:rPr>
                          </m:ctrlPr>
                        </m:sSubPr>
                        <m:e>
                          <m:r>
                            <a:rPr lang="en-US" i="1">
                              <a:solidFill>
                                <a:schemeClr val="bg1"/>
                              </a:solidFill>
                              <a:latin typeface="Cambria Math"/>
                              <a:ea typeface="Cambria Math"/>
                            </a:rPr>
                            <m:t>𝜃</m:t>
                          </m:r>
                        </m:e>
                        <m:sub>
                          <m:r>
                            <a:rPr lang="en-US" i="1">
                              <a:solidFill>
                                <a:schemeClr val="bg1"/>
                              </a:solidFill>
                              <a:latin typeface="Cambria Math"/>
                              <a:ea typeface="Cambria Math"/>
                            </a:rPr>
                            <m:t>𝑖𝑛</m:t>
                          </m:r>
                        </m:sub>
                      </m:sSub>
                      <m:r>
                        <a:rPr lang="en-US" b="0" i="1" smtClean="0">
                          <a:solidFill>
                            <a:schemeClr val="bg1"/>
                          </a:solidFill>
                          <a:latin typeface="Cambria Math"/>
                          <a:ea typeface="Cambria Math"/>
                        </a:rPr>
                        <m:t>,</m:t>
                      </m:r>
                      <m:sSub>
                        <m:sSubPr>
                          <m:ctrlPr>
                            <a:rPr lang="en-US" i="1">
                              <a:solidFill>
                                <a:schemeClr val="bg1"/>
                              </a:solidFill>
                              <a:latin typeface="Cambria Math" charset="0"/>
                              <a:ea typeface="Cambria Math"/>
                            </a:rPr>
                          </m:ctrlPr>
                        </m:sSubPr>
                        <m:e>
                          <m:r>
                            <a:rPr lang="en-US" i="1">
                              <a:solidFill>
                                <a:schemeClr val="bg1"/>
                              </a:solidFill>
                              <a:latin typeface="Cambria Math"/>
                              <a:ea typeface="Cambria Math"/>
                            </a:rPr>
                            <m:t>𝜙</m:t>
                          </m:r>
                        </m:e>
                        <m:sub>
                          <m:r>
                            <a:rPr lang="en-US" i="1">
                              <a:solidFill>
                                <a:schemeClr val="bg1"/>
                              </a:solidFill>
                              <a:latin typeface="Cambria Math"/>
                              <a:ea typeface="Cambria Math"/>
                            </a:rPr>
                            <m:t>𝑖𝑛</m:t>
                          </m:r>
                        </m:sub>
                      </m:sSub>
                      <m:r>
                        <a:rPr lang="en-US" b="0" i="1" smtClean="0">
                          <a:solidFill>
                            <a:schemeClr val="bg1"/>
                          </a:solidFill>
                          <a:latin typeface="Cambria Math"/>
                          <a:ea typeface="Cambria Math"/>
                        </a:rPr>
                        <m:t>,</m:t>
                      </m:r>
                      <m:sSub>
                        <m:sSubPr>
                          <m:ctrlPr>
                            <a:rPr lang="en-US" i="1">
                              <a:solidFill>
                                <a:schemeClr val="bg1"/>
                              </a:solidFill>
                              <a:latin typeface="Cambria Math" charset="0"/>
                              <a:ea typeface="Cambria Math"/>
                            </a:rPr>
                          </m:ctrlPr>
                        </m:sSubPr>
                        <m:e>
                          <m:r>
                            <a:rPr lang="en-US" i="1">
                              <a:solidFill>
                                <a:schemeClr val="bg1"/>
                              </a:solidFill>
                              <a:latin typeface="Cambria Math"/>
                              <a:ea typeface="Cambria Math"/>
                            </a:rPr>
                            <m:t>𝜃</m:t>
                          </m:r>
                        </m:e>
                        <m:sub>
                          <m:r>
                            <a:rPr lang="en-US" i="1">
                              <a:solidFill>
                                <a:schemeClr val="bg1"/>
                              </a:solidFill>
                              <a:latin typeface="Cambria Math"/>
                              <a:ea typeface="Cambria Math"/>
                            </a:rPr>
                            <m:t>𝑜𝑢𝑡</m:t>
                          </m:r>
                        </m:sub>
                      </m:sSub>
                      <m:r>
                        <a:rPr lang="en-US" b="0" i="1" smtClean="0">
                          <a:solidFill>
                            <a:schemeClr val="bg1"/>
                          </a:solidFill>
                          <a:latin typeface="Cambria Math"/>
                          <a:ea typeface="Cambria Math"/>
                        </a:rPr>
                        <m:t>,</m:t>
                      </m:r>
                      <m:sSub>
                        <m:sSubPr>
                          <m:ctrlPr>
                            <a:rPr lang="en-US" i="1">
                              <a:solidFill>
                                <a:schemeClr val="bg1"/>
                              </a:solidFill>
                              <a:latin typeface="Cambria Math" charset="0"/>
                              <a:ea typeface="Cambria Math"/>
                            </a:rPr>
                          </m:ctrlPr>
                        </m:sSubPr>
                        <m:e>
                          <m:r>
                            <a:rPr lang="en-US" i="1">
                              <a:solidFill>
                                <a:schemeClr val="bg1"/>
                              </a:solidFill>
                              <a:latin typeface="Cambria Math"/>
                              <a:ea typeface="Cambria Math"/>
                            </a:rPr>
                            <m:t>𝜙</m:t>
                          </m:r>
                        </m:e>
                        <m:sub>
                          <m:r>
                            <a:rPr lang="en-US" i="1">
                              <a:solidFill>
                                <a:schemeClr val="bg1"/>
                              </a:solidFill>
                              <a:latin typeface="Cambria Math"/>
                              <a:ea typeface="Cambria Math"/>
                            </a:rPr>
                            <m:t>𝑜𝑢𝑡</m:t>
                          </m:r>
                        </m:sub>
                      </m:sSub>
                      <m:r>
                        <a:rPr lang="en-US" b="0" i="1" smtClean="0">
                          <a:solidFill>
                            <a:schemeClr val="bg1"/>
                          </a:solidFill>
                          <a:latin typeface="Cambria Math"/>
                          <a:ea typeface="Cambria Math"/>
                        </a:rPr>
                        <m:t>)</m:t>
                      </m:r>
                    </m:oMath>
                  </m:oMathPara>
                </a14:m>
                <a:endParaRPr lang="en-US" dirty="0" smtClean="0"/>
              </a:p>
              <a:p>
                <a:endParaRPr lang="en-US" dirty="0" smtClean="0"/>
              </a:p>
              <a:p>
                <a:pPr/>
                <a14:m>
                  <m:oMathPara xmlns:m="http://schemas.openxmlformats.org/officeDocument/2006/math">
                    <m:oMathParaPr>
                      <m:jc m:val="centerGroup"/>
                    </m:oMathParaPr>
                    <m:oMath xmlns:m="http://schemas.openxmlformats.org/officeDocument/2006/math">
                      <m:sSub>
                        <m:sSubPr>
                          <m:ctrlPr>
                            <a:rPr lang="en-US" i="1" smtClean="0">
                              <a:solidFill>
                                <a:schemeClr val="accent6">
                                  <a:lumMod val="75000"/>
                                </a:schemeClr>
                              </a:solidFill>
                              <a:latin typeface="Cambria Math" charset="0"/>
                              <a:ea typeface="Cambria Math"/>
                            </a:rPr>
                          </m:ctrlPr>
                        </m:sSubPr>
                        <m:e>
                          <m:r>
                            <a:rPr lang="en-US" i="1" smtClean="0">
                              <a:solidFill>
                                <a:schemeClr val="accent6">
                                  <a:lumMod val="75000"/>
                                </a:schemeClr>
                              </a:solidFill>
                              <a:latin typeface="Cambria Math"/>
                              <a:ea typeface="Cambria Math"/>
                            </a:rPr>
                            <m:t>𝜃</m:t>
                          </m:r>
                        </m:e>
                        <m:sub>
                          <m:r>
                            <a:rPr lang="en-US" i="1">
                              <a:solidFill>
                                <a:schemeClr val="accent6">
                                  <a:lumMod val="75000"/>
                                </a:schemeClr>
                              </a:solidFill>
                              <a:latin typeface="Cambria Math"/>
                              <a:ea typeface="Cambria Math"/>
                            </a:rPr>
                            <m:t>𝑖𝑛</m:t>
                          </m:r>
                        </m:sub>
                      </m:sSub>
                      <m:r>
                        <a:rPr lang="en-US" b="0" i="1" smtClean="0">
                          <a:solidFill>
                            <a:schemeClr val="accent6">
                              <a:lumMod val="75000"/>
                            </a:schemeClr>
                          </a:solidFill>
                          <a:latin typeface="Cambria Math"/>
                          <a:ea typeface="Cambria Math"/>
                        </a:rPr>
                        <m:t>,</m:t>
                      </m:r>
                      <m:sSub>
                        <m:sSubPr>
                          <m:ctrlPr>
                            <a:rPr lang="en-US" i="1">
                              <a:solidFill>
                                <a:schemeClr val="accent6">
                                  <a:lumMod val="75000"/>
                                </a:schemeClr>
                              </a:solidFill>
                              <a:latin typeface="Cambria Math" charset="0"/>
                              <a:ea typeface="Cambria Math"/>
                            </a:rPr>
                          </m:ctrlPr>
                        </m:sSubPr>
                        <m:e>
                          <m:r>
                            <a:rPr lang="en-US" i="1">
                              <a:solidFill>
                                <a:schemeClr val="accent6">
                                  <a:lumMod val="75000"/>
                                </a:schemeClr>
                              </a:solidFill>
                              <a:latin typeface="Cambria Math"/>
                              <a:ea typeface="Cambria Math"/>
                            </a:rPr>
                            <m:t>𝜃</m:t>
                          </m:r>
                        </m:e>
                        <m:sub>
                          <m:r>
                            <a:rPr lang="en-US" i="1">
                              <a:solidFill>
                                <a:schemeClr val="accent6">
                                  <a:lumMod val="75000"/>
                                </a:schemeClr>
                              </a:solidFill>
                              <a:latin typeface="Cambria Math"/>
                              <a:ea typeface="Cambria Math"/>
                            </a:rPr>
                            <m:t>𝑜𝑢𝑡</m:t>
                          </m:r>
                        </m:sub>
                      </m:sSub>
                      <m:r>
                        <a:rPr lang="en-US" i="1" smtClean="0">
                          <a:solidFill>
                            <a:schemeClr val="accent6">
                              <a:lumMod val="75000"/>
                            </a:schemeClr>
                          </a:solidFill>
                          <a:latin typeface="Cambria Math"/>
                          <a:ea typeface="Cambria Math"/>
                        </a:rPr>
                        <m:t>∈</m:t>
                      </m:r>
                      <m:d>
                        <m:dPr>
                          <m:begChr m:val="["/>
                          <m:endChr m:val="]"/>
                          <m:ctrlPr>
                            <a:rPr lang="en-US" b="0" i="1" smtClean="0">
                              <a:solidFill>
                                <a:schemeClr val="accent6">
                                  <a:lumMod val="75000"/>
                                </a:schemeClr>
                              </a:solidFill>
                              <a:latin typeface="Cambria Math" charset="0"/>
                              <a:ea typeface="Cambria Math"/>
                            </a:rPr>
                          </m:ctrlPr>
                        </m:dPr>
                        <m:e>
                          <m:r>
                            <a:rPr lang="en-US" b="0" i="1" smtClean="0">
                              <a:solidFill>
                                <a:schemeClr val="accent6">
                                  <a:lumMod val="75000"/>
                                </a:schemeClr>
                              </a:solidFill>
                              <a:latin typeface="Cambria Math"/>
                              <a:ea typeface="Cambria Math"/>
                            </a:rPr>
                            <m:t>0,</m:t>
                          </m:r>
                          <m:f>
                            <m:fPr>
                              <m:ctrlPr>
                                <a:rPr lang="en-US" b="0" i="1" smtClean="0">
                                  <a:solidFill>
                                    <a:schemeClr val="accent6">
                                      <a:lumMod val="75000"/>
                                    </a:schemeClr>
                                  </a:solidFill>
                                  <a:latin typeface="Cambria Math" charset="0"/>
                                  <a:ea typeface="Cambria Math"/>
                                </a:rPr>
                              </m:ctrlPr>
                            </m:fPr>
                            <m:num>
                              <m:r>
                                <a:rPr lang="en-US" b="0" i="1" smtClean="0">
                                  <a:solidFill>
                                    <a:schemeClr val="accent6">
                                      <a:lumMod val="75000"/>
                                    </a:schemeClr>
                                  </a:solidFill>
                                  <a:latin typeface="Cambria Math"/>
                                  <a:ea typeface="Cambria Math"/>
                                </a:rPr>
                                <m:t>𝜋</m:t>
                              </m:r>
                            </m:num>
                            <m:den>
                              <m:r>
                                <a:rPr lang="en-US" b="0" i="1" smtClean="0">
                                  <a:solidFill>
                                    <a:schemeClr val="accent6">
                                      <a:lumMod val="75000"/>
                                    </a:schemeClr>
                                  </a:solidFill>
                                  <a:latin typeface="Cambria Math"/>
                                  <a:ea typeface="Cambria Math"/>
                                </a:rPr>
                                <m:t>2</m:t>
                              </m:r>
                            </m:den>
                          </m:f>
                        </m:e>
                      </m:d>
                      <m:r>
                        <a:rPr lang="en-US" b="0" i="1" smtClean="0">
                          <a:solidFill>
                            <a:schemeClr val="accent6">
                              <a:lumMod val="75000"/>
                            </a:schemeClr>
                          </a:solidFill>
                          <a:latin typeface="Cambria Math"/>
                          <a:ea typeface="Cambria Math"/>
                        </a:rPr>
                        <m:t>,</m:t>
                      </m:r>
                      <m:sSub>
                        <m:sSubPr>
                          <m:ctrlPr>
                            <a:rPr lang="en-US" i="1">
                              <a:solidFill>
                                <a:schemeClr val="accent6">
                                  <a:lumMod val="75000"/>
                                </a:schemeClr>
                              </a:solidFill>
                              <a:latin typeface="Cambria Math" charset="0"/>
                              <a:ea typeface="Cambria Math"/>
                            </a:rPr>
                          </m:ctrlPr>
                        </m:sSubPr>
                        <m:e>
                          <m:r>
                            <a:rPr lang="en-US" i="1">
                              <a:solidFill>
                                <a:schemeClr val="accent6">
                                  <a:lumMod val="75000"/>
                                </a:schemeClr>
                              </a:solidFill>
                              <a:latin typeface="Cambria Math"/>
                              <a:ea typeface="Cambria Math"/>
                            </a:rPr>
                            <m:t>𝜙</m:t>
                          </m:r>
                        </m:e>
                        <m:sub>
                          <m:r>
                            <a:rPr lang="en-US" i="1">
                              <a:solidFill>
                                <a:schemeClr val="accent6">
                                  <a:lumMod val="75000"/>
                                </a:schemeClr>
                              </a:solidFill>
                              <a:latin typeface="Cambria Math"/>
                              <a:ea typeface="Cambria Math"/>
                            </a:rPr>
                            <m:t>𝑖𝑛</m:t>
                          </m:r>
                        </m:sub>
                      </m:sSub>
                      <m:r>
                        <a:rPr lang="en-US" i="1">
                          <a:solidFill>
                            <a:schemeClr val="accent6">
                              <a:lumMod val="75000"/>
                            </a:schemeClr>
                          </a:solidFill>
                          <a:latin typeface="Cambria Math"/>
                          <a:ea typeface="Cambria Math"/>
                        </a:rPr>
                        <m:t>,</m:t>
                      </m:r>
                      <m:sSub>
                        <m:sSubPr>
                          <m:ctrlPr>
                            <a:rPr lang="en-US" i="1">
                              <a:solidFill>
                                <a:schemeClr val="accent6">
                                  <a:lumMod val="75000"/>
                                </a:schemeClr>
                              </a:solidFill>
                              <a:latin typeface="Cambria Math" charset="0"/>
                              <a:ea typeface="Cambria Math"/>
                            </a:rPr>
                          </m:ctrlPr>
                        </m:sSubPr>
                        <m:e>
                          <m:r>
                            <a:rPr lang="en-US" i="1">
                              <a:solidFill>
                                <a:schemeClr val="accent6">
                                  <a:lumMod val="75000"/>
                                </a:schemeClr>
                              </a:solidFill>
                              <a:latin typeface="Cambria Math"/>
                              <a:ea typeface="Cambria Math"/>
                            </a:rPr>
                            <m:t>𝜙</m:t>
                          </m:r>
                        </m:e>
                        <m:sub>
                          <m:r>
                            <a:rPr lang="en-US" i="1">
                              <a:solidFill>
                                <a:schemeClr val="accent6">
                                  <a:lumMod val="75000"/>
                                </a:schemeClr>
                              </a:solidFill>
                              <a:latin typeface="Cambria Math"/>
                              <a:ea typeface="Cambria Math"/>
                            </a:rPr>
                            <m:t>𝑜𝑢𝑡</m:t>
                          </m:r>
                        </m:sub>
                      </m:sSub>
                      <m:r>
                        <a:rPr lang="en-US" i="1">
                          <a:solidFill>
                            <a:schemeClr val="accent6">
                              <a:lumMod val="75000"/>
                            </a:schemeClr>
                          </a:solidFill>
                          <a:latin typeface="Cambria Math"/>
                          <a:ea typeface="Cambria Math"/>
                        </a:rPr>
                        <m:t>∈</m:t>
                      </m:r>
                      <m:d>
                        <m:dPr>
                          <m:begChr m:val="["/>
                          <m:endChr m:val="]"/>
                          <m:ctrlPr>
                            <a:rPr lang="en-US" i="1">
                              <a:solidFill>
                                <a:schemeClr val="accent6">
                                  <a:lumMod val="75000"/>
                                </a:schemeClr>
                              </a:solidFill>
                              <a:latin typeface="Cambria Math" charset="0"/>
                              <a:ea typeface="Cambria Math"/>
                            </a:rPr>
                          </m:ctrlPr>
                        </m:dPr>
                        <m:e>
                          <m:r>
                            <a:rPr lang="en-US" i="1">
                              <a:solidFill>
                                <a:schemeClr val="accent6">
                                  <a:lumMod val="75000"/>
                                </a:schemeClr>
                              </a:solidFill>
                              <a:latin typeface="Cambria Math"/>
                              <a:ea typeface="Cambria Math"/>
                            </a:rPr>
                            <m:t>0,</m:t>
                          </m:r>
                          <m:r>
                            <a:rPr lang="en-US" i="1" smtClean="0">
                              <a:solidFill>
                                <a:schemeClr val="accent6">
                                  <a:lumMod val="75000"/>
                                </a:schemeClr>
                              </a:solidFill>
                              <a:latin typeface="Cambria Math"/>
                              <a:ea typeface="Cambria Math"/>
                            </a:rPr>
                            <m:t>𝜋</m:t>
                          </m:r>
                          <m:r>
                            <a:rPr lang="en-US" i="1" smtClean="0">
                              <a:solidFill>
                                <a:schemeClr val="accent6">
                                  <a:lumMod val="75000"/>
                                </a:schemeClr>
                              </a:solidFill>
                              <a:latin typeface="Cambria Math"/>
                              <a:ea typeface="Cambria Math"/>
                            </a:rPr>
                            <m:t> </m:t>
                          </m:r>
                        </m:e>
                      </m:d>
                    </m:oMath>
                  </m:oMathPara>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1187426" y="4800599"/>
                <a:ext cx="3805634" cy="1116972"/>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2398321" y="971550"/>
                <a:ext cx="4556266" cy="1034514"/>
              </a:xfrm>
              <a:prstGeom prst="rect">
                <a:avLst/>
              </a:prstGeom>
              <a:noFill/>
              <a:ln>
                <a:solidFill>
                  <a:schemeClr val="accent6">
                    <a:lumMod val="75000"/>
                  </a:schemeClr>
                </a:solidFill>
              </a:ln>
            </p:spPr>
            <p:txBody>
              <a:bodyPr wrap="square" rtlCol="0">
                <a:spAutoFit/>
              </a:bodyPr>
              <a:lstStyle/>
              <a:p>
                <a:endParaRPr lang="en-US" sz="2000" b="1" i="1" dirty="0" smtClean="0">
                  <a:solidFill>
                    <a:schemeClr val="bg1"/>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charset="0"/>
                            </a:rPr>
                          </m:ctrlPr>
                        </m:sSubPr>
                        <m:e>
                          <m:r>
                            <a:rPr lang="en-US" sz="2000" b="1">
                              <a:solidFill>
                                <a:schemeClr val="bg1"/>
                              </a:solidFill>
                              <a:latin typeface="Cambria Math"/>
                            </a:rPr>
                            <m:t>𝐈</m:t>
                          </m:r>
                        </m:e>
                        <m:sub>
                          <m:r>
                            <a:rPr lang="en-US" sz="2000" b="1" i="0">
                              <a:solidFill>
                                <a:schemeClr val="bg1"/>
                              </a:solidFill>
                              <a:latin typeface="Cambria Math"/>
                            </a:rPr>
                            <m:t>𝐩</m:t>
                          </m:r>
                        </m:sub>
                      </m:sSub>
                      <m:r>
                        <a:rPr lang="en-US" sz="2000" b="1">
                          <a:solidFill>
                            <a:schemeClr val="bg1"/>
                          </a:solidFill>
                          <a:latin typeface="Cambria Math"/>
                        </a:rPr>
                        <m:t>= </m:t>
                      </m:r>
                      <m:sSub>
                        <m:sSubPr>
                          <m:ctrlPr>
                            <a:rPr lang="en-US" sz="2000" i="1" smtClean="0">
                              <a:solidFill>
                                <a:schemeClr val="bg1"/>
                              </a:solidFill>
                              <a:latin typeface="Cambria Math" charset="0"/>
                              <a:ea typeface="Cambria Math"/>
                            </a:rPr>
                          </m:ctrlPr>
                        </m:sSubPr>
                        <m:e>
                          <m:r>
                            <a:rPr lang="en-US" sz="2000" i="1">
                              <a:solidFill>
                                <a:schemeClr val="bg1"/>
                              </a:solidFill>
                              <a:latin typeface="Cambria Math"/>
                              <a:ea typeface="Cambria Math"/>
                            </a:rPr>
                            <m:t>𝜌</m:t>
                          </m:r>
                        </m:e>
                        <m:sub>
                          <m:r>
                            <a:rPr lang="en-US" sz="2000" b="1" i="0" smtClean="0">
                              <a:solidFill>
                                <a:schemeClr val="bg1"/>
                              </a:solidFill>
                              <a:latin typeface="Cambria Math"/>
                              <a:ea typeface="Cambria Math"/>
                            </a:rPr>
                            <m:t>𝐩</m:t>
                          </m:r>
                        </m:sub>
                      </m:sSub>
                      <m:d>
                        <m:dPr>
                          <m:ctrlPr>
                            <a:rPr lang="en-US" sz="2000" b="1" i="1" smtClean="0">
                              <a:solidFill>
                                <a:schemeClr val="bg1"/>
                              </a:solidFill>
                              <a:latin typeface="Cambria Math" charset="0"/>
                              <a:ea typeface="Cambria Math"/>
                            </a:rPr>
                          </m:ctrlPr>
                        </m:dPr>
                        <m:e>
                          <m:sSubSup>
                            <m:sSubSupPr>
                              <m:ctrlPr>
                                <a:rPr lang="en-US" sz="2000" b="1" i="1">
                                  <a:solidFill>
                                    <a:schemeClr val="bg1"/>
                                  </a:solidFill>
                                  <a:latin typeface="Cambria Math" charset="0"/>
                                </a:rPr>
                              </m:ctrlPr>
                            </m:sSubSupPr>
                            <m:e>
                              <m:r>
                                <a:rPr lang="en-US" sz="2000" b="1" i="1">
                                  <a:solidFill>
                                    <a:schemeClr val="bg1"/>
                                  </a:solidFill>
                                  <a:latin typeface="Cambria Math"/>
                                </a:rPr>
                                <m:t>𝒏</m:t>
                              </m:r>
                            </m:e>
                            <m:sub>
                              <m:r>
                                <a:rPr lang="en-US" sz="2000" b="1">
                                  <a:solidFill>
                                    <a:schemeClr val="bg1"/>
                                  </a:solidFill>
                                  <a:latin typeface="Cambria Math"/>
                                </a:rPr>
                                <m:t>𝐩</m:t>
                              </m:r>
                            </m:sub>
                            <m:sup/>
                          </m:sSubSup>
                          <m:r>
                            <a:rPr lang="en-US" sz="2000" b="1" i="1">
                              <a:solidFill>
                                <a:schemeClr val="bg1"/>
                              </a:solidFill>
                              <a:latin typeface="Cambria Math"/>
                              <a:ea typeface="Cambria Math"/>
                            </a:rPr>
                            <m:t>, </m:t>
                          </m:r>
                          <m:r>
                            <a:rPr lang="en-US" sz="2000" b="1" i="1">
                              <a:solidFill>
                                <a:schemeClr val="bg1"/>
                              </a:solidFill>
                              <a:latin typeface="Cambria Math"/>
                              <a:ea typeface="Cambria Math"/>
                            </a:rPr>
                            <m:t>𝒍</m:t>
                          </m:r>
                          <m:r>
                            <a:rPr lang="en-US" sz="2000" b="1" i="1">
                              <a:solidFill>
                                <a:schemeClr val="bg1"/>
                              </a:solidFill>
                              <a:latin typeface="Cambria Math"/>
                              <a:ea typeface="Cambria Math"/>
                            </a:rPr>
                            <m:t>,</m:t>
                          </m:r>
                          <m:r>
                            <a:rPr lang="en-US" sz="2000" b="1" i="1">
                              <a:solidFill>
                                <a:schemeClr val="bg1"/>
                              </a:solidFill>
                              <a:latin typeface="Cambria Math"/>
                              <a:ea typeface="Cambria Math"/>
                            </a:rPr>
                            <m:t>𝒗</m:t>
                          </m:r>
                        </m:e>
                      </m:d>
                      <m:r>
                        <a:rPr lang="en-US" sz="2000" b="1" i="1" smtClean="0">
                          <a:solidFill>
                            <a:schemeClr val="bg1"/>
                          </a:solidFill>
                          <a:latin typeface="Cambria Math"/>
                          <a:ea typeface="Cambria Math"/>
                        </a:rPr>
                        <m:t>  </m:t>
                      </m:r>
                      <m:r>
                        <a:rPr lang="en-US" sz="2000" b="1" i="1">
                          <a:solidFill>
                            <a:schemeClr val="bg1"/>
                          </a:solidFill>
                          <a:latin typeface="Cambria Math"/>
                          <a:ea typeface="Cambria Math"/>
                        </a:rPr>
                        <m:t>∙</m:t>
                      </m:r>
                      <m:r>
                        <m:rPr>
                          <m:sty m:val="p"/>
                        </m:rPr>
                        <a:rPr lang="en-US" sz="2000">
                          <a:solidFill>
                            <a:schemeClr val="bg1"/>
                          </a:solidFill>
                          <a:latin typeface="Cambria Math"/>
                          <a:ea typeface="Cambria Math"/>
                        </a:rPr>
                        <m:t>max</m:t>
                      </m:r>
                      <m:r>
                        <a:rPr lang="en-US" sz="2000">
                          <a:solidFill>
                            <a:schemeClr val="bg1"/>
                          </a:solidFill>
                          <a:latin typeface="Cambria Math"/>
                          <a:ea typeface="Cambria Math"/>
                        </a:rPr>
                        <m:t>(0, </m:t>
                      </m:r>
                      <m:sSubSup>
                        <m:sSubSupPr>
                          <m:ctrlPr>
                            <a:rPr lang="en-US" sz="2000" i="1">
                              <a:solidFill>
                                <a:schemeClr val="bg1"/>
                              </a:solidFill>
                              <a:latin typeface="Cambria Math" charset="0"/>
                              <a:ea typeface="Cambria Math"/>
                            </a:rPr>
                          </m:ctrlPr>
                        </m:sSubSupPr>
                        <m:e>
                          <m:r>
                            <a:rPr lang="en-US" sz="2000" i="1">
                              <a:solidFill>
                                <a:schemeClr val="bg1"/>
                              </a:solidFill>
                              <a:latin typeface="Cambria Math"/>
                              <a:ea typeface="Cambria Math"/>
                            </a:rPr>
                            <m:t>𝑛</m:t>
                          </m:r>
                        </m:e>
                        <m:sub>
                          <m:r>
                            <m:rPr>
                              <m:sty m:val="p"/>
                            </m:rPr>
                            <a:rPr lang="en-US" sz="2000">
                              <a:solidFill>
                                <a:schemeClr val="bg1"/>
                              </a:solidFill>
                              <a:latin typeface="Cambria Math"/>
                              <a:ea typeface="Cambria Math"/>
                            </a:rPr>
                            <m:t>p</m:t>
                          </m:r>
                        </m:sub>
                        <m:sup>
                          <m:r>
                            <a:rPr lang="en-US" sz="2000" i="1">
                              <a:solidFill>
                                <a:schemeClr val="bg1"/>
                              </a:solidFill>
                              <a:latin typeface="Cambria Math"/>
                              <a:ea typeface="Cambria Math"/>
                            </a:rPr>
                            <m:t>𝑇</m:t>
                          </m:r>
                        </m:sup>
                      </m:sSubSup>
                      <m:r>
                        <a:rPr lang="en-US" sz="2000" b="0" i="1" smtClean="0">
                          <a:solidFill>
                            <a:schemeClr val="bg1"/>
                          </a:solidFill>
                          <a:latin typeface="Cambria Math"/>
                          <a:ea typeface="Cambria Math"/>
                        </a:rPr>
                        <m:t>𝑙</m:t>
                      </m:r>
                      <m:r>
                        <a:rPr lang="en-US" sz="2000">
                          <a:solidFill>
                            <a:schemeClr val="bg1"/>
                          </a:solidFill>
                          <a:latin typeface="Cambria Math"/>
                          <a:ea typeface="Cambria Math"/>
                        </a:rPr>
                        <m:t>)</m:t>
                      </m:r>
                    </m:oMath>
                  </m:oMathPara>
                </a14:m>
                <a:endParaRPr lang="en-US" sz="2000" dirty="0"/>
              </a:p>
              <a:p>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2398321" y="971550"/>
                <a:ext cx="4556266" cy="1034514"/>
              </a:xfrm>
              <a:prstGeom prst="rect">
                <a:avLst/>
              </a:prstGeom>
              <a:blipFill rotWithShape="1">
                <a:blip r:embed="rId8"/>
                <a:stretch>
                  <a:fillRect/>
                </a:stretch>
              </a:blipFill>
              <a:ln>
                <a:solidFill>
                  <a:schemeClr val="accent6">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740885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2743200"/>
            <a:ext cx="8229600" cy="1295400"/>
          </a:xfrm>
        </p:spPr>
        <p:txBody>
          <a:bodyPr>
            <a:normAutofit/>
          </a:bodyPr>
          <a:lstStyle/>
          <a:p>
            <a:r>
              <a:rPr lang="en-US" sz="4000" dirty="0" smtClean="0"/>
              <a:t>Prior work</a:t>
            </a:r>
            <a:endParaRPr lang="en-US" sz="3100" dirty="0"/>
          </a:p>
        </p:txBody>
      </p:sp>
    </p:spTree>
    <p:extLst>
      <p:ext uri="{BB962C8B-B14F-4D97-AF65-F5344CB8AC3E}">
        <p14:creationId xmlns:p14="http://schemas.microsoft.com/office/powerpoint/2010/main" val="3889127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BRDF assumption</a:t>
            </a:r>
            <a:endParaRPr lang="en-US" dirty="0"/>
          </a:p>
        </p:txBody>
      </p:sp>
      <p:sp>
        <p:nvSpPr>
          <p:cNvPr id="3" name="Content Placeholder 2"/>
          <p:cNvSpPr>
            <a:spLocks noGrp="1"/>
          </p:cNvSpPr>
          <p:nvPr>
            <p:ph idx="1"/>
          </p:nvPr>
        </p:nvSpPr>
        <p:spPr>
          <a:xfrm>
            <a:off x="631798" y="3124200"/>
            <a:ext cx="8229600" cy="990600"/>
          </a:xfrm>
        </p:spPr>
        <p:txBody>
          <a:bodyPr/>
          <a:lstStyle/>
          <a:p>
            <a:pPr marL="0" indent="0">
              <a:buNone/>
            </a:pPr>
            <a:r>
              <a:rPr lang="en-US" dirty="0"/>
              <a:t>BRDF at each pixel is a weighted combination of a </a:t>
            </a:r>
            <a:r>
              <a:rPr lang="en-US" dirty="0">
                <a:solidFill>
                  <a:srgbClr val="FF6600"/>
                </a:solidFill>
              </a:rPr>
              <a:t>few</a:t>
            </a:r>
            <a:r>
              <a:rPr lang="en-US" dirty="0" smtClean="0"/>
              <a:t> </a:t>
            </a:r>
            <a:r>
              <a:rPr lang="en-US" dirty="0"/>
              <a:t>reference </a:t>
            </a:r>
            <a:r>
              <a:rPr lang="en-US" dirty="0" smtClean="0"/>
              <a:t>BRDFs</a:t>
            </a:r>
          </a:p>
          <a:p>
            <a:pPr marL="0" indent="0">
              <a:buNone/>
            </a:pPr>
            <a:endParaRPr lang="en-US" dirty="0" smtClean="0">
              <a:solidFill>
                <a:srgbClr val="FF6600"/>
              </a:solidFill>
            </a:endParaRPr>
          </a:p>
        </p:txBody>
      </p:sp>
      <p:grpSp>
        <p:nvGrpSpPr>
          <p:cNvPr id="7" name="Group 6"/>
          <p:cNvGrpSpPr/>
          <p:nvPr/>
        </p:nvGrpSpPr>
        <p:grpSpPr>
          <a:xfrm>
            <a:off x="2216097" y="2057400"/>
            <a:ext cx="4794303" cy="795707"/>
            <a:chOff x="2216097" y="2057400"/>
            <a:chExt cx="4794303" cy="795707"/>
          </a:xfrm>
        </p:grpSpPr>
        <p:sp>
          <p:nvSpPr>
            <p:cNvPr id="28" name="Oval 27"/>
            <p:cNvSpPr/>
            <p:nvPr/>
          </p:nvSpPr>
          <p:spPr>
            <a:xfrm>
              <a:off x="2216097" y="2097404"/>
              <a:ext cx="755703" cy="755703"/>
            </a:xfrm>
            <a:prstGeom prst="ellipse">
              <a:avLst/>
            </a:prstGeom>
            <a:solidFill>
              <a:schemeClr val="tx1">
                <a:lumMod val="65000"/>
                <a:lumOff val="35000"/>
              </a:schemeClr>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Equal 28"/>
            <p:cNvSpPr/>
            <p:nvPr/>
          </p:nvSpPr>
          <p:spPr>
            <a:xfrm>
              <a:off x="3263847" y="2189359"/>
              <a:ext cx="533400" cy="526958"/>
            </a:xfrm>
            <a:prstGeom prst="mathEqual">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p:cNvSpPr/>
            <p:nvPr/>
          </p:nvSpPr>
          <p:spPr>
            <a:xfrm>
              <a:off x="4368747" y="2074987"/>
              <a:ext cx="755703" cy="755703"/>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lus 30"/>
            <p:cNvSpPr/>
            <p:nvPr/>
          </p:nvSpPr>
          <p:spPr>
            <a:xfrm>
              <a:off x="5264097" y="2195371"/>
              <a:ext cx="457200" cy="479763"/>
            </a:xfrm>
            <a:prstGeom prst="mathPlu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254697" y="2057400"/>
              <a:ext cx="755703" cy="755703"/>
            </a:xfrm>
            <a:prstGeom prst="ellipse">
              <a:avLst/>
            </a:prstGeom>
            <a:solidFill>
              <a:schemeClr val="tx1">
                <a:lumMod val="85000"/>
                <a:lumOff val="15000"/>
              </a:schemeClr>
            </a:solidFill>
            <a:ln>
              <a:noFill/>
            </a:ln>
            <a:effectLst>
              <a:glow rad="101600">
                <a:schemeClr val="tx1">
                  <a:alpha val="60000"/>
                </a:schemeClr>
              </a:glow>
            </a:effectLst>
            <a:scene3d>
              <a:camera prst="orthographicFront">
                <a:rot lat="0" lon="0" rev="0"/>
              </a:camera>
              <a:lightRig rig="balanced" dir="t">
                <a:rot lat="0" lon="0" rev="8700000"/>
              </a:lightRig>
            </a:scene3d>
            <a:sp3d>
              <a:bevelT w="190500" h="38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3787722" y="2226077"/>
              <a:ext cx="768376" cy="461665"/>
            </a:xfrm>
            <a:prstGeom prst="rect">
              <a:avLst/>
            </a:prstGeom>
            <a:noFill/>
          </p:spPr>
          <p:txBody>
            <a:bodyPr wrap="square" rtlCol="0">
              <a:spAutoFit/>
            </a:bodyPr>
            <a:lstStyle/>
            <a:p>
              <a:r>
                <a:rPr lang="en-US" sz="2400" dirty="0">
                  <a:solidFill>
                    <a:srgbClr val="FF6600"/>
                  </a:solidFill>
                  <a:latin typeface="Verdana"/>
                  <a:cs typeface="Verdana"/>
                </a:rPr>
                <a:t>C</a:t>
              </a:r>
              <a:r>
                <a:rPr lang="en-US" sz="2400" baseline="-25000" dirty="0">
                  <a:solidFill>
                    <a:srgbClr val="FF6600"/>
                  </a:solidFill>
                  <a:latin typeface="Verdana"/>
                  <a:cs typeface="Verdana"/>
                </a:rPr>
                <a:t>1</a:t>
              </a:r>
            </a:p>
          </p:txBody>
        </p:sp>
        <p:sp>
          <p:nvSpPr>
            <p:cNvPr id="40" name="TextBox 39"/>
            <p:cNvSpPr txBox="1"/>
            <p:nvPr/>
          </p:nvSpPr>
          <p:spPr>
            <a:xfrm>
              <a:off x="5781675" y="2225040"/>
              <a:ext cx="768376" cy="461665"/>
            </a:xfrm>
            <a:prstGeom prst="rect">
              <a:avLst/>
            </a:prstGeom>
            <a:noFill/>
          </p:spPr>
          <p:txBody>
            <a:bodyPr wrap="square" rtlCol="0">
              <a:spAutoFit/>
            </a:bodyPr>
            <a:lstStyle/>
            <a:p>
              <a:r>
                <a:rPr lang="en-US" sz="2400" dirty="0" smtClean="0">
                  <a:solidFill>
                    <a:srgbClr val="FF6600"/>
                  </a:solidFill>
                  <a:latin typeface="Verdana"/>
                  <a:cs typeface="Verdana"/>
                </a:rPr>
                <a:t>C</a:t>
              </a:r>
              <a:r>
                <a:rPr lang="en-US" sz="2400" baseline="-25000" dirty="0" smtClean="0">
                  <a:solidFill>
                    <a:srgbClr val="FF6600"/>
                  </a:solidFill>
                  <a:latin typeface="Verdana"/>
                  <a:cs typeface="Verdana"/>
                </a:rPr>
                <a:t>2</a:t>
              </a:r>
              <a:endParaRPr lang="en-US" sz="2400" baseline="-25000" dirty="0">
                <a:solidFill>
                  <a:srgbClr val="FF6600"/>
                </a:solidFill>
                <a:latin typeface="Verdana"/>
                <a:cs typeface="Verdana"/>
              </a:endParaRPr>
            </a:p>
          </p:txBody>
        </p:sp>
      </p:grpSp>
      <mc:AlternateContent xmlns:mc="http://schemas.openxmlformats.org/markup-compatibility/2006" xmlns:a14="http://schemas.microsoft.com/office/drawing/2010/main">
        <mc:Choice Requires="a14">
          <p:sp>
            <p:nvSpPr>
              <p:cNvPr id="24" name="TextBox 23"/>
              <p:cNvSpPr txBox="1"/>
              <p:nvPr/>
            </p:nvSpPr>
            <p:spPr>
              <a:xfrm>
                <a:off x="2398321" y="762000"/>
                <a:ext cx="4556266" cy="1034514"/>
              </a:xfrm>
              <a:prstGeom prst="rect">
                <a:avLst/>
              </a:prstGeom>
              <a:noFill/>
              <a:ln>
                <a:solidFill>
                  <a:schemeClr val="accent6">
                    <a:lumMod val="75000"/>
                  </a:schemeClr>
                </a:solidFill>
              </a:ln>
            </p:spPr>
            <p:txBody>
              <a:bodyPr wrap="square" rtlCol="0">
                <a:spAutoFit/>
              </a:bodyPr>
              <a:lstStyle/>
              <a:p>
                <a:endParaRPr lang="en-US" sz="2000" b="1" i="1" dirty="0" smtClean="0">
                  <a:solidFill>
                    <a:schemeClr val="bg1"/>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charset="0"/>
                            </a:rPr>
                          </m:ctrlPr>
                        </m:sSubPr>
                        <m:e>
                          <m:r>
                            <a:rPr lang="en-US" sz="2000" b="1">
                              <a:solidFill>
                                <a:schemeClr val="bg1"/>
                              </a:solidFill>
                              <a:latin typeface="Cambria Math"/>
                            </a:rPr>
                            <m:t>𝐈</m:t>
                          </m:r>
                        </m:e>
                        <m:sub>
                          <m:r>
                            <a:rPr lang="en-US" sz="2000" b="1" i="0">
                              <a:solidFill>
                                <a:schemeClr val="bg1"/>
                              </a:solidFill>
                              <a:latin typeface="Cambria Math"/>
                            </a:rPr>
                            <m:t>𝐩</m:t>
                          </m:r>
                        </m:sub>
                      </m:sSub>
                      <m:r>
                        <a:rPr lang="en-US" sz="2000" b="1">
                          <a:solidFill>
                            <a:schemeClr val="bg1"/>
                          </a:solidFill>
                          <a:latin typeface="Cambria Math"/>
                        </a:rPr>
                        <m:t>= </m:t>
                      </m:r>
                      <m:sSub>
                        <m:sSubPr>
                          <m:ctrlPr>
                            <a:rPr lang="en-US" sz="2000" i="1" smtClean="0">
                              <a:solidFill>
                                <a:schemeClr val="bg1"/>
                              </a:solidFill>
                              <a:latin typeface="Cambria Math" charset="0"/>
                              <a:ea typeface="Cambria Math"/>
                            </a:rPr>
                          </m:ctrlPr>
                        </m:sSubPr>
                        <m:e>
                          <m:r>
                            <a:rPr lang="en-US" sz="2000" i="1">
                              <a:solidFill>
                                <a:schemeClr val="bg1"/>
                              </a:solidFill>
                              <a:latin typeface="Cambria Math"/>
                              <a:ea typeface="Cambria Math"/>
                            </a:rPr>
                            <m:t>𝜌</m:t>
                          </m:r>
                        </m:e>
                        <m:sub>
                          <m:r>
                            <a:rPr lang="en-US" sz="2000" b="1" i="0" smtClean="0">
                              <a:solidFill>
                                <a:schemeClr val="bg1"/>
                              </a:solidFill>
                              <a:latin typeface="Cambria Math"/>
                              <a:ea typeface="Cambria Math"/>
                            </a:rPr>
                            <m:t>𝐩</m:t>
                          </m:r>
                        </m:sub>
                      </m:sSub>
                      <m:d>
                        <m:dPr>
                          <m:ctrlPr>
                            <a:rPr lang="en-US" sz="2000" b="1" i="1" smtClean="0">
                              <a:solidFill>
                                <a:schemeClr val="bg1"/>
                              </a:solidFill>
                              <a:latin typeface="Cambria Math" charset="0"/>
                              <a:ea typeface="Cambria Math"/>
                            </a:rPr>
                          </m:ctrlPr>
                        </m:dPr>
                        <m:e>
                          <m:sSubSup>
                            <m:sSubSupPr>
                              <m:ctrlPr>
                                <a:rPr lang="en-US" sz="2000" b="1" i="1">
                                  <a:solidFill>
                                    <a:schemeClr val="bg1"/>
                                  </a:solidFill>
                                  <a:latin typeface="Cambria Math" charset="0"/>
                                </a:rPr>
                              </m:ctrlPr>
                            </m:sSubSupPr>
                            <m:e>
                              <m:r>
                                <a:rPr lang="en-US" sz="2000" b="1" i="1">
                                  <a:solidFill>
                                    <a:schemeClr val="bg1"/>
                                  </a:solidFill>
                                  <a:latin typeface="Cambria Math"/>
                                </a:rPr>
                                <m:t>𝒏</m:t>
                              </m:r>
                            </m:e>
                            <m:sub>
                              <m:r>
                                <a:rPr lang="en-US" sz="2000" b="1">
                                  <a:solidFill>
                                    <a:schemeClr val="bg1"/>
                                  </a:solidFill>
                                  <a:latin typeface="Cambria Math"/>
                                </a:rPr>
                                <m:t>𝐩</m:t>
                              </m:r>
                            </m:sub>
                            <m:sup/>
                          </m:sSubSup>
                          <m:r>
                            <a:rPr lang="en-US" sz="2000" b="1" i="1">
                              <a:solidFill>
                                <a:schemeClr val="bg1"/>
                              </a:solidFill>
                              <a:latin typeface="Cambria Math"/>
                              <a:ea typeface="Cambria Math"/>
                            </a:rPr>
                            <m:t>, </m:t>
                          </m:r>
                          <m:r>
                            <a:rPr lang="en-US" sz="2000" b="1" i="1">
                              <a:solidFill>
                                <a:schemeClr val="bg1"/>
                              </a:solidFill>
                              <a:latin typeface="Cambria Math"/>
                              <a:ea typeface="Cambria Math"/>
                            </a:rPr>
                            <m:t>𝒍</m:t>
                          </m:r>
                          <m:r>
                            <a:rPr lang="en-US" sz="2000" b="1" i="1">
                              <a:solidFill>
                                <a:schemeClr val="bg1"/>
                              </a:solidFill>
                              <a:latin typeface="Cambria Math"/>
                              <a:ea typeface="Cambria Math"/>
                            </a:rPr>
                            <m:t>,</m:t>
                          </m:r>
                          <m:r>
                            <a:rPr lang="en-US" sz="2000" b="1" i="1">
                              <a:solidFill>
                                <a:schemeClr val="bg1"/>
                              </a:solidFill>
                              <a:latin typeface="Cambria Math"/>
                              <a:ea typeface="Cambria Math"/>
                            </a:rPr>
                            <m:t>𝒗</m:t>
                          </m:r>
                        </m:e>
                      </m:d>
                      <m:r>
                        <a:rPr lang="en-US" sz="2000" b="1" i="1" smtClean="0">
                          <a:solidFill>
                            <a:schemeClr val="bg1"/>
                          </a:solidFill>
                          <a:latin typeface="Cambria Math"/>
                          <a:ea typeface="Cambria Math"/>
                        </a:rPr>
                        <m:t>  </m:t>
                      </m:r>
                      <m:r>
                        <a:rPr lang="en-US" sz="2000" b="1" i="1">
                          <a:solidFill>
                            <a:schemeClr val="bg1"/>
                          </a:solidFill>
                          <a:latin typeface="Cambria Math"/>
                          <a:ea typeface="Cambria Math"/>
                        </a:rPr>
                        <m:t>∙</m:t>
                      </m:r>
                      <m:r>
                        <m:rPr>
                          <m:sty m:val="p"/>
                        </m:rPr>
                        <a:rPr lang="en-US" sz="2000">
                          <a:solidFill>
                            <a:schemeClr val="bg1"/>
                          </a:solidFill>
                          <a:latin typeface="Cambria Math"/>
                          <a:ea typeface="Cambria Math"/>
                        </a:rPr>
                        <m:t>max</m:t>
                      </m:r>
                      <m:r>
                        <a:rPr lang="en-US" sz="2000">
                          <a:solidFill>
                            <a:schemeClr val="bg1"/>
                          </a:solidFill>
                          <a:latin typeface="Cambria Math"/>
                          <a:ea typeface="Cambria Math"/>
                        </a:rPr>
                        <m:t>(0, </m:t>
                      </m:r>
                      <m:sSubSup>
                        <m:sSubSupPr>
                          <m:ctrlPr>
                            <a:rPr lang="en-US" sz="2000" i="1">
                              <a:solidFill>
                                <a:schemeClr val="bg1"/>
                              </a:solidFill>
                              <a:latin typeface="Cambria Math" charset="0"/>
                              <a:ea typeface="Cambria Math"/>
                            </a:rPr>
                          </m:ctrlPr>
                        </m:sSubSupPr>
                        <m:e>
                          <m:r>
                            <a:rPr lang="en-US" sz="2000" i="1">
                              <a:solidFill>
                                <a:schemeClr val="bg1"/>
                              </a:solidFill>
                              <a:latin typeface="Cambria Math"/>
                              <a:ea typeface="Cambria Math"/>
                            </a:rPr>
                            <m:t>𝑛</m:t>
                          </m:r>
                        </m:e>
                        <m:sub>
                          <m:r>
                            <m:rPr>
                              <m:sty m:val="p"/>
                            </m:rPr>
                            <a:rPr lang="en-US" sz="2000">
                              <a:solidFill>
                                <a:schemeClr val="bg1"/>
                              </a:solidFill>
                              <a:latin typeface="Cambria Math"/>
                              <a:ea typeface="Cambria Math"/>
                            </a:rPr>
                            <m:t>p</m:t>
                          </m:r>
                        </m:sub>
                        <m:sup>
                          <m:r>
                            <a:rPr lang="en-US" sz="2000" i="1">
                              <a:solidFill>
                                <a:schemeClr val="bg1"/>
                              </a:solidFill>
                              <a:latin typeface="Cambria Math"/>
                              <a:ea typeface="Cambria Math"/>
                            </a:rPr>
                            <m:t>𝑇</m:t>
                          </m:r>
                        </m:sup>
                      </m:sSubSup>
                      <m:r>
                        <a:rPr lang="en-US" sz="2000" b="0" i="1" smtClean="0">
                          <a:solidFill>
                            <a:schemeClr val="bg1"/>
                          </a:solidFill>
                          <a:latin typeface="Cambria Math"/>
                          <a:ea typeface="Cambria Math"/>
                        </a:rPr>
                        <m:t>𝑙</m:t>
                      </m:r>
                      <m:r>
                        <a:rPr lang="en-US" sz="2000">
                          <a:solidFill>
                            <a:schemeClr val="bg1"/>
                          </a:solidFill>
                          <a:latin typeface="Cambria Math"/>
                          <a:ea typeface="Cambria Math"/>
                        </a:rPr>
                        <m:t>)</m:t>
                      </m:r>
                    </m:oMath>
                  </m:oMathPara>
                </a14:m>
                <a:endParaRPr lang="en-US" sz="2000" dirty="0"/>
              </a:p>
              <a:p>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2398321" y="762000"/>
                <a:ext cx="4556266" cy="1034514"/>
              </a:xfrm>
              <a:prstGeom prst="rect">
                <a:avLst/>
              </a:prstGeom>
              <a:blipFill rotWithShape="1">
                <a:blip r:embed="rId3"/>
                <a:stretch>
                  <a:fillRect/>
                </a:stretch>
              </a:blipFill>
              <a:ln>
                <a:solidFill>
                  <a:schemeClr val="accent6">
                    <a:lumMod val="75000"/>
                  </a:schemeClr>
                </a:solidFill>
              </a:ln>
            </p:spPr>
            <p:txBody>
              <a:bodyPr/>
              <a:lstStyle/>
              <a:p>
                <a:r>
                  <a:rPr lang="en-US">
                    <a:noFill/>
                  </a:rPr>
                  <a:t> </a:t>
                </a:r>
              </a:p>
            </p:txBody>
          </p:sp>
        </mc:Fallback>
      </mc:AlternateContent>
      <p:sp>
        <p:nvSpPr>
          <p:cNvPr id="4" name="Rectangle 3"/>
          <p:cNvSpPr/>
          <p:nvPr/>
        </p:nvSpPr>
        <p:spPr>
          <a:xfrm>
            <a:off x="3505200" y="990600"/>
            <a:ext cx="1447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62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E:\psmImages\helmet\helmet_side_left_0143.pn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860" b="100000" l="2579" r="93410"/>
                    </a14:imgEffect>
                  </a14:imgLayer>
                </a14:imgProps>
              </a:ext>
              <a:ext uri="{28A0092B-C50C-407E-A947-70E740481C1C}">
                <a14:useLocalDpi xmlns:a14="http://schemas.microsoft.com/office/drawing/2010/main"/>
              </a:ext>
            </a:extLst>
          </a:blip>
          <a:srcRect/>
          <a:stretch>
            <a:fillRect/>
          </a:stretch>
        </p:blipFill>
        <p:spPr bwMode="auto">
          <a:xfrm>
            <a:off x="1467717" y="3308271"/>
            <a:ext cx="1594791" cy="15947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Reference materials method</a:t>
            </a:r>
            <a:endParaRPr lang="en-US" dirty="0"/>
          </a:p>
        </p:txBody>
      </p:sp>
      <p:sp>
        <p:nvSpPr>
          <p:cNvPr id="5" name="Down Arrow 4"/>
          <p:cNvSpPr/>
          <p:nvPr/>
        </p:nvSpPr>
        <p:spPr>
          <a:xfrm rot="16200000">
            <a:off x="3164848" y="3968588"/>
            <a:ext cx="328721" cy="533400"/>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sp>
        <p:nvSpPr>
          <p:cNvPr id="6" name="Oval 5"/>
          <p:cNvSpPr>
            <a:spLocks noChangeArrowheads="1"/>
          </p:cNvSpPr>
          <p:nvPr/>
        </p:nvSpPr>
        <p:spPr bwMode="auto">
          <a:xfrm>
            <a:off x="2336616" y="4053588"/>
            <a:ext cx="107344" cy="107344"/>
          </a:xfrm>
          <a:prstGeom prst="ellipse">
            <a:avLst/>
          </a:prstGeom>
          <a:solidFill>
            <a:srgbClr val="FF6600"/>
          </a:solidFill>
          <a:ln w="9525">
            <a:solidFill>
              <a:srgbClr val="FFC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C000"/>
              </a:solidFill>
              <a:latin typeface="Verdana"/>
              <a:cs typeface="Verdana"/>
            </a:endParaRPr>
          </a:p>
        </p:txBody>
      </p:sp>
      <p:sp>
        <p:nvSpPr>
          <p:cNvPr id="7" name="Rectangle 2"/>
          <p:cNvSpPr txBox="1">
            <a:spLocks noChangeArrowheads="1"/>
          </p:cNvSpPr>
          <p:nvPr/>
        </p:nvSpPr>
        <p:spPr>
          <a:xfrm>
            <a:off x="854478" y="2856571"/>
            <a:ext cx="3701403" cy="457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chemeClr val="accent6">
                    <a:lumMod val="75000"/>
                  </a:schemeClr>
                </a:solidFill>
                <a:latin typeface="Verdana" pitchFamily="34" charset="0"/>
                <a:ea typeface="Verdana" pitchFamily="34" charset="0"/>
                <a:cs typeface="Verdana" pitchFamily="34" charset="0"/>
              </a:rPr>
              <a:t>Parametric/Bivariate BRDF</a:t>
            </a:r>
          </a:p>
        </p:txBody>
      </p:sp>
      <p:pic>
        <p:nvPicPr>
          <p:cNvPr id="8"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976819" y="3313771"/>
            <a:ext cx="589325" cy="682977"/>
          </a:xfrm>
          <a:prstGeom prst="rect">
            <a:avLst/>
          </a:prstGeom>
        </p:spPr>
      </p:pic>
      <p:sp>
        <p:nvSpPr>
          <p:cNvPr id="9" name="Rectangle 8"/>
          <p:cNvSpPr/>
          <p:nvPr/>
        </p:nvSpPr>
        <p:spPr>
          <a:xfrm>
            <a:off x="779040" y="4743270"/>
            <a:ext cx="2744110" cy="307777"/>
          </a:xfrm>
          <a:prstGeom prst="rect">
            <a:avLst/>
          </a:prstGeom>
        </p:spPr>
        <p:txBody>
          <a:bodyPr wrap="square">
            <a:spAutoFit/>
          </a:bodyPr>
          <a:lstStyle/>
          <a:p>
            <a:pPr algn="ctr"/>
            <a:r>
              <a:rPr lang="en-US" sz="1400" dirty="0">
                <a:solidFill>
                  <a:srgbClr val="EBF1DE"/>
                </a:solidFill>
                <a:latin typeface="Verdana"/>
                <a:cs typeface="Verdana"/>
              </a:rPr>
              <a:t>[Goldman et al. 2005] </a:t>
            </a:r>
          </a:p>
        </p:txBody>
      </p:sp>
      <p:sp>
        <p:nvSpPr>
          <p:cNvPr id="10" name="Rectangle 9"/>
          <p:cNvSpPr/>
          <p:nvPr/>
        </p:nvSpPr>
        <p:spPr>
          <a:xfrm>
            <a:off x="689430" y="5051047"/>
            <a:ext cx="2744110" cy="307777"/>
          </a:xfrm>
          <a:prstGeom prst="rect">
            <a:avLst/>
          </a:prstGeom>
        </p:spPr>
        <p:txBody>
          <a:bodyPr wrap="square">
            <a:spAutoFit/>
          </a:bodyPr>
          <a:lstStyle/>
          <a:p>
            <a:pPr algn="ctr"/>
            <a:r>
              <a:rPr lang="en-US" sz="1400" dirty="0">
                <a:solidFill>
                  <a:srgbClr val="EBF1DE"/>
                </a:solidFill>
                <a:latin typeface="Verdana"/>
                <a:cs typeface="Verdana"/>
              </a:rPr>
              <a:t>[</a:t>
            </a:r>
            <a:r>
              <a:rPr lang="en-US" sz="1400" dirty="0" err="1">
                <a:solidFill>
                  <a:srgbClr val="EBF1DE"/>
                </a:solidFill>
                <a:latin typeface="Verdana"/>
                <a:cs typeface="Verdana"/>
              </a:rPr>
              <a:t>Alldrin</a:t>
            </a:r>
            <a:r>
              <a:rPr lang="en-US" sz="1400" dirty="0">
                <a:solidFill>
                  <a:srgbClr val="EBF1DE"/>
                </a:solidFill>
                <a:latin typeface="Verdana"/>
                <a:cs typeface="Verdana"/>
              </a:rPr>
              <a:t> et al. 2008] </a:t>
            </a:r>
          </a:p>
        </p:txBody>
      </p:sp>
      <p:sp>
        <p:nvSpPr>
          <p:cNvPr id="11" name="Oval 10"/>
          <p:cNvSpPr/>
          <p:nvPr/>
        </p:nvSpPr>
        <p:spPr>
          <a:xfrm>
            <a:off x="3954036" y="4488089"/>
            <a:ext cx="567771" cy="567771"/>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374008" y="5264288"/>
            <a:ext cx="1873316" cy="584775"/>
          </a:xfrm>
          <a:prstGeom prst="rect">
            <a:avLst/>
          </a:prstGeom>
          <a:noFill/>
        </p:spPr>
        <p:txBody>
          <a:bodyPr wrap="square" rtlCol="0">
            <a:spAutoFit/>
          </a:bodyPr>
          <a:lstStyle/>
          <a:p>
            <a:pPr algn="ctr"/>
            <a:r>
              <a:rPr lang="en-US" sz="1600" dirty="0" smtClean="0">
                <a:solidFill>
                  <a:schemeClr val="bg1"/>
                </a:solidFill>
                <a:latin typeface="Verdana"/>
                <a:cs typeface="Verdana"/>
              </a:rPr>
              <a:t>Model Reference BRDF</a:t>
            </a:r>
            <a:endParaRPr lang="en-US" sz="1600" dirty="0">
              <a:solidFill>
                <a:schemeClr val="bg1"/>
              </a:solidFill>
              <a:latin typeface="Verdana"/>
              <a:cs typeface="Verdana"/>
            </a:endParaRPr>
          </a:p>
        </p:txBody>
      </p:sp>
      <p:sp>
        <p:nvSpPr>
          <p:cNvPr id="31" name="Down Arrow 30"/>
          <p:cNvSpPr/>
          <p:nvPr/>
        </p:nvSpPr>
        <p:spPr>
          <a:xfrm rot="16200000">
            <a:off x="4841691" y="3968589"/>
            <a:ext cx="328721" cy="533400"/>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grpSp>
        <p:nvGrpSpPr>
          <p:cNvPr id="40" name="Group 39"/>
          <p:cNvGrpSpPr/>
          <p:nvPr/>
        </p:nvGrpSpPr>
        <p:grpSpPr>
          <a:xfrm>
            <a:off x="5817974" y="2871487"/>
            <a:ext cx="2259226" cy="3072113"/>
            <a:chOff x="5336830" y="840415"/>
            <a:chExt cx="2259226" cy="3072113"/>
          </a:xfrm>
        </p:grpSpPr>
        <p:grpSp>
          <p:nvGrpSpPr>
            <p:cNvPr id="12" name="Group 11"/>
            <p:cNvGrpSpPr/>
            <p:nvPr/>
          </p:nvGrpSpPr>
          <p:grpSpPr>
            <a:xfrm>
              <a:off x="5336830" y="840415"/>
              <a:ext cx="2259226" cy="2525357"/>
              <a:chOff x="6197907" y="771249"/>
              <a:chExt cx="2259226" cy="2525357"/>
            </a:xfrm>
          </p:grpSpPr>
          <p:pic>
            <p:nvPicPr>
              <p:cNvPr id="13" name="Picture 2" descr="C:\psmImages\matlabCode\sphereNormal.pn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450378" y="1153453"/>
                <a:ext cx="624523" cy="624524"/>
              </a:xfrm>
              <a:prstGeom prst="rect">
                <a:avLst/>
              </a:prstGeom>
              <a:noFill/>
              <a:extLst>
                <a:ext uri="{909E8E84-426E-40DD-AFC4-6F175D3DCCD1}">
                  <a14:hiddenFill xmlns:a14="http://schemas.microsoft.com/office/drawing/2010/main">
                    <a:solidFill>
                      <a:srgbClr val="FFFFFF"/>
                    </a:solidFill>
                  </a14:hiddenFill>
                </a:ext>
              </a:extLst>
            </p:spPr>
          </p:pic>
          <p:sp>
            <p:nvSpPr>
              <p:cNvPr id="14" name="Double Bracket 13"/>
              <p:cNvSpPr/>
              <p:nvPr/>
            </p:nvSpPr>
            <p:spPr>
              <a:xfrm>
                <a:off x="6314414" y="1087878"/>
                <a:ext cx="1981200" cy="755674"/>
              </a:xfrm>
              <a:prstGeom prst="bracketPair">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Verdana"/>
                  <a:cs typeface="Verdana"/>
                </a:endParaRPr>
              </a:p>
            </p:txBody>
          </p:sp>
          <p:grpSp>
            <p:nvGrpSpPr>
              <p:cNvPr id="15" name="Group 14"/>
              <p:cNvGrpSpPr/>
              <p:nvPr/>
            </p:nvGrpSpPr>
            <p:grpSpPr>
              <a:xfrm>
                <a:off x="7231571" y="1153453"/>
                <a:ext cx="1096074" cy="1213998"/>
                <a:chOff x="2212557" y="3902765"/>
                <a:chExt cx="1096074" cy="1213998"/>
              </a:xfrm>
            </p:grpSpPr>
            <p:sp>
              <p:nvSpPr>
                <p:cNvPr id="28" name="Rounded Rectangle 27"/>
                <p:cNvSpPr/>
                <p:nvPr/>
              </p:nvSpPr>
              <p:spPr>
                <a:xfrm>
                  <a:off x="2477263" y="3902765"/>
                  <a:ext cx="624523" cy="62452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sp>
              <p:nvSpPr>
                <p:cNvPr id="29" name="TextBox 28"/>
                <p:cNvSpPr txBox="1"/>
                <p:nvPr/>
              </p:nvSpPr>
              <p:spPr>
                <a:xfrm>
                  <a:off x="2212557" y="4531987"/>
                  <a:ext cx="1096074" cy="584776"/>
                </a:xfrm>
                <a:prstGeom prst="rect">
                  <a:avLst/>
                </a:prstGeom>
                <a:noFill/>
              </p:spPr>
              <p:txBody>
                <a:bodyPr wrap="square" rtlCol="0">
                  <a:spAutoFit/>
                </a:bodyPr>
                <a:lstStyle/>
                <a:p>
                  <a:pPr algn="ctr"/>
                  <a:r>
                    <a:rPr lang="en-US" sz="1600" dirty="0">
                      <a:solidFill>
                        <a:srgbClr val="00B050"/>
                      </a:solidFill>
                      <a:latin typeface="Verdana"/>
                      <a:cs typeface="Verdana"/>
                    </a:rPr>
                    <a:t>Optimize</a:t>
                  </a:r>
                </a:p>
                <a:p>
                  <a:endParaRPr lang="en-US" sz="1600" dirty="0">
                    <a:latin typeface="Verdana"/>
                    <a:cs typeface="Verdana"/>
                  </a:endParaRPr>
                </a:p>
              </p:txBody>
            </p:sp>
          </p:grpSp>
          <p:grpSp>
            <p:nvGrpSpPr>
              <p:cNvPr id="16" name="Group 15"/>
              <p:cNvGrpSpPr/>
              <p:nvPr/>
            </p:nvGrpSpPr>
            <p:grpSpPr>
              <a:xfrm>
                <a:off x="6197907" y="1136888"/>
                <a:ext cx="1096074" cy="995971"/>
                <a:chOff x="3554099" y="4855152"/>
                <a:chExt cx="1096074" cy="995971"/>
              </a:xfrm>
            </p:grpSpPr>
            <p:sp>
              <p:nvSpPr>
                <p:cNvPr id="26" name="Rounded Rectangle 25"/>
                <p:cNvSpPr/>
                <p:nvPr/>
              </p:nvSpPr>
              <p:spPr>
                <a:xfrm>
                  <a:off x="3789875" y="4855152"/>
                  <a:ext cx="624523" cy="6245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sp>
              <p:nvSpPr>
                <p:cNvPr id="27" name="TextBox 26"/>
                <p:cNvSpPr txBox="1"/>
                <p:nvPr/>
              </p:nvSpPr>
              <p:spPr>
                <a:xfrm>
                  <a:off x="3554099" y="5512569"/>
                  <a:ext cx="1096074" cy="338554"/>
                </a:xfrm>
                <a:prstGeom prst="rect">
                  <a:avLst/>
                </a:prstGeom>
                <a:noFill/>
              </p:spPr>
              <p:txBody>
                <a:bodyPr wrap="square" rtlCol="0">
                  <a:spAutoFit/>
                </a:bodyPr>
                <a:lstStyle/>
                <a:p>
                  <a:pPr algn="ctr"/>
                  <a:r>
                    <a:rPr lang="en-US" sz="1600" dirty="0" smtClean="0">
                      <a:solidFill>
                        <a:srgbClr val="FF0000"/>
                      </a:solidFill>
                      <a:latin typeface="Verdana"/>
                      <a:cs typeface="Verdana"/>
                    </a:rPr>
                    <a:t>Fix</a:t>
                  </a:r>
                  <a:endParaRPr lang="en-US" sz="1600" dirty="0">
                    <a:solidFill>
                      <a:srgbClr val="FF0000"/>
                    </a:solidFill>
                    <a:latin typeface="Verdana"/>
                    <a:cs typeface="Verdana"/>
                  </a:endParaRPr>
                </a:p>
              </p:txBody>
            </p:sp>
          </p:grpSp>
          <p:pic>
            <p:nvPicPr>
              <p:cNvPr id="18" name="Picture 2" descr="C:\psmImages\matlabCode\sphereNormal.pn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430921" y="2672082"/>
                <a:ext cx="624523" cy="624524"/>
              </a:xfrm>
              <a:prstGeom prst="rect">
                <a:avLst/>
              </a:prstGeom>
              <a:noFill/>
              <a:extLst>
                <a:ext uri="{909E8E84-426E-40DD-AFC4-6F175D3DCCD1}">
                  <a14:hiddenFill xmlns:a14="http://schemas.microsoft.com/office/drawing/2010/main">
                    <a:solidFill>
                      <a:srgbClr val="FFFFFF"/>
                    </a:solidFill>
                  </a14:hiddenFill>
                </a:ext>
              </a:extLst>
            </p:spPr>
          </p:pic>
          <p:sp>
            <p:nvSpPr>
              <p:cNvPr id="19" name="Double Bracket 9"/>
              <p:cNvSpPr/>
              <p:nvPr/>
            </p:nvSpPr>
            <p:spPr>
              <a:xfrm>
                <a:off x="6278521" y="2672082"/>
                <a:ext cx="1981200" cy="624524"/>
              </a:xfrm>
              <a:prstGeom prst="bracketPair">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Verdana"/>
                  <a:cs typeface="Verdana"/>
                </a:endParaRPr>
              </a:p>
            </p:txBody>
          </p:sp>
          <p:sp>
            <p:nvSpPr>
              <p:cNvPr id="21" name="TextBox 20"/>
              <p:cNvSpPr txBox="1"/>
              <p:nvPr/>
            </p:nvSpPr>
            <p:spPr>
              <a:xfrm>
                <a:off x="6497485" y="2187456"/>
                <a:ext cx="1592992" cy="338554"/>
              </a:xfrm>
              <a:prstGeom prst="rect">
                <a:avLst/>
              </a:prstGeom>
              <a:noFill/>
            </p:spPr>
            <p:txBody>
              <a:bodyPr wrap="square" rtlCol="0">
                <a:spAutoFit/>
              </a:bodyPr>
              <a:lstStyle/>
              <a:p>
                <a:pPr algn="ctr"/>
                <a:r>
                  <a:rPr lang="en-US" sz="1600" dirty="0" smtClean="0">
                    <a:solidFill>
                      <a:schemeClr val="bg1"/>
                    </a:solidFill>
                    <a:latin typeface="Verdana"/>
                    <a:cs typeface="Verdana"/>
                  </a:rPr>
                  <a:t>Iterative</a:t>
                </a:r>
                <a:endParaRPr lang="en-US" sz="1600" dirty="0">
                  <a:solidFill>
                    <a:schemeClr val="bg1"/>
                  </a:solidFill>
                  <a:latin typeface="Verdana"/>
                  <a:cs typeface="Verdana"/>
                </a:endParaRPr>
              </a:p>
            </p:txBody>
          </p:sp>
          <p:sp>
            <p:nvSpPr>
              <p:cNvPr id="22" name="TextBox 21"/>
              <p:cNvSpPr txBox="1"/>
              <p:nvPr/>
            </p:nvSpPr>
            <p:spPr>
              <a:xfrm>
                <a:off x="6197907" y="771249"/>
                <a:ext cx="1278006" cy="338554"/>
              </a:xfrm>
              <a:prstGeom prst="rect">
                <a:avLst/>
              </a:prstGeom>
              <a:noFill/>
            </p:spPr>
            <p:txBody>
              <a:bodyPr wrap="square" rtlCol="0">
                <a:spAutoFit/>
              </a:bodyPr>
              <a:lstStyle/>
              <a:p>
                <a:pPr algn="ctr"/>
                <a:r>
                  <a:rPr lang="en-US" sz="1600" dirty="0" err="1" smtClean="0">
                    <a:solidFill>
                      <a:schemeClr val="bg1"/>
                    </a:solidFill>
                    <a:latin typeface="Verdana"/>
                    <a:cs typeface="Verdana"/>
                  </a:rPr>
                  <a:t>Normals</a:t>
                </a:r>
                <a:endParaRPr lang="en-US" sz="1600" dirty="0">
                  <a:solidFill>
                    <a:schemeClr val="bg1"/>
                  </a:solidFill>
                  <a:latin typeface="Verdana"/>
                  <a:cs typeface="Verdana"/>
                </a:endParaRPr>
              </a:p>
            </p:txBody>
          </p:sp>
          <p:sp>
            <p:nvSpPr>
              <p:cNvPr id="23" name="TextBox 22"/>
              <p:cNvSpPr txBox="1"/>
              <p:nvPr/>
            </p:nvSpPr>
            <p:spPr>
              <a:xfrm>
                <a:off x="7179127" y="798334"/>
                <a:ext cx="1278006" cy="338554"/>
              </a:xfrm>
              <a:prstGeom prst="rect">
                <a:avLst/>
              </a:prstGeom>
              <a:noFill/>
            </p:spPr>
            <p:txBody>
              <a:bodyPr wrap="square" rtlCol="0">
                <a:spAutoFit/>
              </a:bodyPr>
              <a:lstStyle/>
              <a:p>
                <a:pPr algn="ctr"/>
                <a:r>
                  <a:rPr lang="en-US" sz="1600" dirty="0" smtClean="0">
                    <a:solidFill>
                      <a:schemeClr val="bg1"/>
                    </a:solidFill>
                    <a:latin typeface="Verdana"/>
                    <a:cs typeface="Verdana"/>
                  </a:rPr>
                  <a:t>BRDF</a:t>
                </a:r>
                <a:endParaRPr lang="en-US" sz="1600" dirty="0">
                  <a:solidFill>
                    <a:schemeClr val="bg1"/>
                  </a:solidFill>
                  <a:latin typeface="Verdana"/>
                  <a:cs typeface="Verdana"/>
                </a:endParaRPr>
              </a:p>
            </p:txBody>
          </p:sp>
          <p:sp>
            <p:nvSpPr>
              <p:cNvPr id="24" name="Oval 23"/>
              <p:cNvSpPr/>
              <p:nvPr/>
            </p:nvSpPr>
            <p:spPr>
              <a:xfrm>
                <a:off x="7600537" y="2749728"/>
                <a:ext cx="469232" cy="46923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585245" y="1214534"/>
                <a:ext cx="469232" cy="46923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ounded Rectangle 33"/>
            <p:cNvSpPr/>
            <p:nvPr/>
          </p:nvSpPr>
          <p:spPr>
            <a:xfrm>
              <a:off x="6671627" y="2743200"/>
              <a:ext cx="624523" cy="6245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sp>
          <p:nvSpPr>
            <p:cNvPr id="37" name="TextBox 36"/>
            <p:cNvSpPr txBox="1"/>
            <p:nvPr/>
          </p:nvSpPr>
          <p:spPr>
            <a:xfrm>
              <a:off x="5417444" y="3327752"/>
              <a:ext cx="1096074" cy="584776"/>
            </a:xfrm>
            <a:prstGeom prst="rect">
              <a:avLst/>
            </a:prstGeom>
            <a:noFill/>
          </p:spPr>
          <p:txBody>
            <a:bodyPr wrap="square" rtlCol="0">
              <a:spAutoFit/>
            </a:bodyPr>
            <a:lstStyle/>
            <a:p>
              <a:pPr algn="ctr"/>
              <a:r>
                <a:rPr lang="en-US" sz="1600" dirty="0">
                  <a:solidFill>
                    <a:srgbClr val="00B050"/>
                  </a:solidFill>
                  <a:latin typeface="Verdana"/>
                  <a:cs typeface="Verdana"/>
                </a:rPr>
                <a:t>Optimize</a:t>
              </a:r>
            </a:p>
            <a:p>
              <a:endParaRPr lang="en-US" sz="1600" dirty="0">
                <a:latin typeface="Verdana"/>
                <a:cs typeface="Verdana"/>
              </a:endParaRPr>
            </a:p>
          </p:txBody>
        </p:sp>
        <p:sp>
          <p:nvSpPr>
            <p:cNvPr id="38" name="TextBox 37"/>
            <p:cNvSpPr txBox="1"/>
            <p:nvPr/>
          </p:nvSpPr>
          <p:spPr>
            <a:xfrm>
              <a:off x="6443937" y="3356327"/>
              <a:ext cx="1096074" cy="338554"/>
            </a:xfrm>
            <a:prstGeom prst="rect">
              <a:avLst/>
            </a:prstGeom>
            <a:noFill/>
          </p:spPr>
          <p:txBody>
            <a:bodyPr wrap="square" rtlCol="0">
              <a:spAutoFit/>
            </a:bodyPr>
            <a:lstStyle/>
            <a:p>
              <a:pPr algn="ctr"/>
              <a:r>
                <a:rPr lang="en-US" sz="1600" dirty="0" smtClean="0">
                  <a:solidFill>
                    <a:srgbClr val="FF0000"/>
                  </a:solidFill>
                  <a:latin typeface="Verdana"/>
                  <a:cs typeface="Verdana"/>
                </a:rPr>
                <a:t>Fix</a:t>
              </a:r>
              <a:endParaRPr lang="en-US" sz="1600" dirty="0">
                <a:solidFill>
                  <a:srgbClr val="FF0000"/>
                </a:solidFill>
                <a:latin typeface="Verdana"/>
                <a:cs typeface="Verdana"/>
              </a:endParaRPr>
            </a:p>
          </p:txBody>
        </p:sp>
        <p:sp>
          <p:nvSpPr>
            <p:cNvPr id="39" name="Rounded Rectangle 38"/>
            <p:cNvSpPr/>
            <p:nvPr/>
          </p:nvSpPr>
          <p:spPr>
            <a:xfrm>
              <a:off x="5566727" y="2747326"/>
              <a:ext cx="624523" cy="62452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grpSp>
      <p:sp>
        <p:nvSpPr>
          <p:cNvPr id="41" name="Curved Right Arrow 40"/>
          <p:cNvSpPr/>
          <p:nvPr/>
        </p:nvSpPr>
        <p:spPr>
          <a:xfrm>
            <a:off x="5530569" y="3978742"/>
            <a:ext cx="335988" cy="617905"/>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Right Arrow 41"/>
          <p:cNvSpPr/>
          <p:nvPr/>
        </p:nvSpPr>
        <p:spPr>
          <a:xfrm rot="10800000">
            <a:off x="7947712" y="4039187"/>
            <a:ext cx="335988" cy="617905"/>
          </a:xfrm>
          <a:prstGeom prst="curv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6" name="TextBox 35"/>
              <p:cNvSpPr txBox="1"/>
              <p:nvPr/>
            </p:nvSpPr>
            <p:spPr>
              <a:xfrm>
                <a:off x="2398321" y="838200"/>
                <a:ext cx="4556266" cy="1034514"/>
              </a:xfrm>
              <a:prstGeom prst="rect">
                <a:avLst/>
              </a:prstGeom>
              <a:noFill/>
              <a:ln>
                <a:solidFill>
                  <a:schemeClr val="accent6">
                    <a:lumMod val="75000"/>
                  </a:schemeClr>
                </a:solidFill>
              </a:ln>
            </p:spPr>
            <p:txBody>
              <a:bodyPr wrap="square" rtlCol="0">
                <a:spAutoFit/>
              </a:bodyPr>
              <a:lstStyle/>
              <a:p>
                <a:endParaRPr lang="en-US" sz="2000" b="1" i="1" dirty="0" smtClean="0">
                  <a:solidFill>
                    <a:schemeClr val="bg1"/>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charset="0"/>
                            </a:rPr>
                          </m:ctrlPr>
                        </m:sSubPr>
                        <m:e>
                          <m:r>
                            <a:rPr lang="en-US" sz="2000" b="1">
                              <a:solidFill>
                                <a:schemeClr val="bg1"/>
                              </a:solidFill>
                              <a:latin typeface="Cambria Math"/>
                            </a:rPr>
                            <m:t>𝐈</m:t>
                          </m:r>
                        </m:e>
                        <m:sub>
                          <m:r>
                            <a:rPr lang="en-US" sz="2000" b="1" i="0">
                              <a:solidFill>
                                <a:schemeClr val="bg1"/>
                              </a:solidFill>
                              <a:latin typeface="Cambria Math"/>
                            </a:rPr>
                            <m:t>𝐩</m:t>
                          </m:r>
                        </m:sub>
                      </m:sSub>
                      <m:r>
                        <a:rPr lang="en-US" sz="2000" b="1">
                          <a:solidFill>
                            <a:schemeClr val="bg1"/>
                          </a:solidFill>
                          <a:latin typeface="Cambria Math"/>
                        </a:rPr>
                        <m:t>= </m:t>
                      </m:r>
                      <m:sSub>
                        <m:sSubPr>
                          <m:ctrlPr>
                            <a:rPr lang="en-US" sz="2000" i="1" smtClean="0">
                              <a:solidFill>
                                <a:schemeClr val="bg1"/>
                              </a:solidFill>
                              <a:latin typeface="Cambria Math" charset="0"/>
                              <a:ea typeface="Cambria Math"/>
                            </a:rPr>
                          </m:ctrlPr>
                        </m:sSubPr>
                        <m:e>
                          <m:r>
                            <a:rPr lang="en-US" sz="2000" i="1">
                              <a:solidFill>
                                <a:schemeClr val="bg1"/>
                              </a:solidFill>
                              <a:latin typeface="Cambria Math"/>
                              <a:ea typeface="Cambria Math"/>
                            </a:rPr>
                            <m:t>𝜌</m:t>
                          </m:r>
                        </m:e>
                        <m:sub>
                          <m:r>
                            <a:rPr lang="en-US" sz="2000" b="1" i="0" smtClean="0">
                              <a:solidFill>
                                <a:schemeClr val="bg1"/>
                              </a:solidFill>
                              <a:latin typeface="Cambria Math"/>
                              <a:ea typeface="Cambria Math"/>
                            </a:rPr>
                            <m:t>𝐩</m:t>
                          </m:r>
                        </m:sub>
                      </m:sSub>
                      <m:d>
                        <m:dPr>
                          <m:ctrlPr>
                            <a:rPr lang="en-US" sz="2000" b="1" i="1" smtClean="0">
                              <a:solidFill>
                                <a:schemeClr val="bg1"/>
                              </a:solidFill>
                              <a:latin typeface="Cambria Math" charset="0"/>
                              <a:ea typeface="Cambria Math"/>
                            </a:rPr>
                          </m:ctrlPr>
                        </m:dPr>
                        <m:e>
                          <m:sSubSup>
                            <m:sSubSupPr>
                              <m:ctrlPr>
                                <a:rPr lang="en-US" sz="2000" b="1" i="1">
                                  <a:solidFill>
                                    <a:schemeClr val="bg1"/>
                                  </a:solidFill>
                                  <a:latin typeface="Cambria Math" charset="0"/>
                                </a:rPr>
                              </m:ctrlPr>
                            </m:sSubSupPr>
                            <m:e>
                              <m:r>
                                <a:rPr lang="en-US" sz="2000" b="1" i="1">
                                  <a:solidFill>
                                    <a:schemeClr val="bg1"/>
                                  </a:solidFill>
                                  <a:latin typeface="Cambria Math"/>
                                </a:rPr>
                                <m:t>𝒏</m:t>
                              </m:r>
                            </m:e>
                            <m:sub>
                              <m:r>
                                <a:rPr lang="en-US" sz="2000" b="1">
                                  <a:solidFill>
                                    <a:schemeClr val="bg1"/>
                                  </a:solidFill>
                                  <a:latin typeface="Cambria Math"/>
                                </a:rPr>
                                <m:t>𝐩</m:t>
                              </m:r>
                            </m:sub>
                            <m:sup/>
                          </m:sSubSup>
                          <m:r>
                            <a:rPr lang="en-US" sz="2000" b="1" i="1">
                              <a:solidFill>
                                <a:schemeClr val="bg1"/>
                              </a:solidFill>
                              <a:latin typeface="Cambria Math"/>
                              <a:ea typeface="Cambria Math"/>
                            </a:rPr>
                            <m:t>, </m:t>
                          </m:r>
                          <m:r>
                            <a:rPr lang="en-US" sz="2000" b="1" i="1">
                              <a:solidFill>
                                <a:schemeClr val="bg1"/>
                              </a:solidFill>
                              <a:latin typeface="Cambria Math"/>
                              <a:ea typeface="Cambria Math"/>
                            </a:rPr>
                            <m:t>𝒍</m:t>
                          </m:r>
                          <m:r>
                            <a:rPr lang="en-US" sz="2000" b="1" i="1">
                              <a:solidFill>
                                <a:schemeClr val="bg1"/>
                              </a:solidFill>
                              <a:latin typeface="Cambria Math"/>
                              <a:ea typeface="Cambria Math"/>
                            </a:rPr>
                            <m:t>,</m:t>
                          </m:r>
                          <m:r>
                            <a:rPr lang="en-US" sz="2000" b="1" i="1">
                              <a:solidFill>
                                <a:schemeClr val="bg1"/>
                              </a:solidFill>
                              <a:latin typeface="Cambria Math"/>
                              <a:ea typeface="Cambria Math"/>
                            </a:rPr>
                            <m:t>𝒗</m:t>
                          </m:r>
                        </m:e>
                      </m:d>
                      <m:r>
                        <a:rPr lang="en-US" sz="2000" b="1" i="1" smtClean="0">
                          <a:solidFill>
                            <a:schemeClr val="bg1"/>
                          </a:solidFill>
                          <a:latin typeface="Cambria Math"/>
                          <a:ea typeface="Cambria Math"/>
                        </a:rPr>
                        <m:t>  </m:t>
                      </m:r>
                      <m:r>
                        <a:rPr lang="en-US" sz="2000" b="1" i="1">
                          <a:solidFill>
                            <a:schemeClr val="bg1"/>
                          </a:solidFill>
                          <a:latin typeface="Cambria Math"/>
                          <a:ea typeface="Cambria Math"/>
                        </a:rPr>
                        <m:t>∙</m:t>
                      </m:r>
                      <m:r>
                        <m:rPr>
                          <m:sty m:val="p"/>
                        </m:rPr>
                        <a:rPr lang="en-US" sz="2000">
                          <a:solidFill>
                            <a:schemeClr val="bg1"/>
                          </a:solidFill>
                          <a:latin typeface="Cambria Math"/>
                          <a:ea typeface="Cambria Math"/>
                        </a:rPr>
                        <m:t>max</m:t>
                      </m:r>
                      <m:r>
                        <a:rPr lang="en-US" sz="2000">
                          <a:solidFill>
                            <a:schemeClr val="bg1"/>
                          </a:solidFill>
                          <a:latin typeface="Cambria Math"/>
                          <a:ea typeface="Cambria Math"/>
                        </a:rPr>
                        <m:t>(0, </m:t>
                      </m:r>
                      <m:sSubSup>
                        <m:sSubSupPr>
                          <m:ctrlPr>
                            <a:rPr lang="en-US" sz="2000" i="1">
                              <a:solidFill>
                                <a:schemeClr val="bg1"/>
                              </a:solidFill>
                              <a:latin typeface="Cambria Math" charset="0"/>
                              <a:ea typeface="Cambria Math"/>
                            </a:rPr>
                          </m:ctrlPr>
                        </m:sSubSupPr>
                        <m:e>
                          <m:r>
                            <a:rPr lang="en-US" sz="2000" i="1">
                              <a:solidFill>
                                <a:schemeClr val="bg1"/>
                              </a:solidFill>
                              <a:latin typeface="Cambria Math"/>
                              <a:ea typeface="Cambria Math"/>
                            </a:rPr>
                            <m:t>𝑛</m:t>
                          </m:r>
                        </m:e>
                        <m:sub>
                          <m:r>
                            <m:rPr>
                              <m:sty m:val="p"/>
                            </m:rPr>
                            <a:rPr lang="en-US" sz="2000">
                              <a:solidFill>
                                <a:schemeClr val="bg1"/>
                              </a:solidFill>
                              <a:latin typeface="Cambria Math"/>
                              <a:ea typeface="Cambria Math"/>
                            </a:rPr>
                            <m:t>p</m:t>
                          </m:r>
                        </m:sub>
                        <m:sup>
                          <m:r>
                            <a:rPr lang="en-US" sz="2000" i="1">
                              <a:solidFill>
                                <a:schemeClr val="bg1"/>
                              </a:solidFill>
                              <a:latin typeface="Cambria Math"/>
                              <a:ea typeface="Cambria Math"/>
                            </a:rPr>
                            <m:t>𝑇</m:t>
                          </m:r>
                        </m:sup>
                      </m:sSubSup>
                      <m:r>
                        <a:rPr lang="en-US" sz="2000" i="1">
                          <a:solidFill>
                            <a:schemeClr val="bg1"/>
                          </a:solidFill>
                          <a:latin typeface="Cambria Math"/>
                          <a:ea typeface="Cambria Math"/>
                        </a:rPr>
                        <m:t>∙</m:t>
                      </m:r>
                      <m:r>
                        <a:rPr lang="en-US" sz="2000" b="0" i="1" smtClean="0">
                          <a:solidFill>
                            <a:schemeClr val="bg1"/>
                          </a:solidFill>
                          <a:latin typeface="Cambria Math"/>
                          <a:ea typeface="Cambria Math"/>
                        </a:rPr>
                        <m:t>𝑙</m:t>
                      </m:r>
                      <m:r>
                        <a:rPr lang="en-US" sz="2000">
                          <a:solidFill>
                            <a:schemeClr val="bg1"/>
                          </a:solidFill>
                          <a:latin typeface="Cambria Math"/>
                          <a:ea typeface="Cambria Math"/>
                        </a:rPr>
                        <m:t>)</m:t>
                      </m:r>
                    </m:oMath>
                  </m:oMathPara>
                </a14:m>
                <a:endParaRPr lang="en-US" sz="2000" dirty="0"/>
              </a:p>
              <a:p>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2398321" y="838200"/>
                <a:ext cx="4556266" cy="1034514"/>
              </a:xfrm>
              <a:prstGeom prst="rect">
                <a:avLst/>
              </a:prstGeom>
              <a:blipFill rotWithShape="1">
                <a:blip r:embed="rId8"/>
                <a:stretch>
                  <a:fillRect/>
                </a:stretch>
              </a:blipFill>
              <a:ln>
                <a:solidFill>
                  <a:schemeClr val="accent6">
                    <a:lumMod val="75000"/>
                  </a:schemeClr>
                </a:solidFill>
              </a:ln>
            </p:spPr>
            <p:txBody>
              <a:bodyPr/>
              <a:lstStyle/>
              <a:p>
                <a:r>
                  <a:rPr lang="en-US">
                    <a:noFill/>
                  </a:rPr>
                  <a:t> </a:t>
                </a:r>
              </a:p>
            </p:txBody>
          </p:sp>
        </mc:Fallback>
      </mc:AlternateContent>
      <p:sp>
        <p:nvSpPr>
          <p:cNvPr id="43" name="Rectangle 42"/>
          <p:cNvSpPr/>
          <p:nvPr/>
        </p:nvSpPr>
        <p:spPr>
          <a:xfrm>
            <a:off x="3386037" y="1101189"/>
            <a:ext cx="1447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803623" y="3278458"/>
            <a:ext cx="822081" cy="743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2203423" y="2037398"/>
            <a:ext cx="4794303" cy="795707"/>
            <a:chOff x="2216097" y="2057400"/>
            <a:chExt cx="4794303" cy="795707"/>
          </a:xfrm>
        </p:grpSpPr>
        <p:sp>
          <p:nvSpPr>
            <p:cNvPr id="46" name="Oval 45"/>
            <p:cNvSpPr/>
            <p:nvPr/>
          </p:nvSpPr>
          <p:spPr>
            <a:xfrm>
              <a:off x="2216097" y="2097404"/>
              <a:ext cx="755703" cy="755703"/>
            </a:xfrm>
            <a:prstGeom prst="ellipse">
              <a:avLst/>
            </a:prstGeom>
            <a:solidFill>
              <a:schemeClr val="tx1">
                <a:lumMod val="65000"/>
                <a:lumOff val="35000"/>
              </a:schemeClr>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Equal 46"/>
            <p:cNvSpPr/>
            <p:nvPr/>
          </p:nvSpPr>
          <p:spPr>
            <a:xfrm>
              <a:off x="3263847" y="2189359"/>
              <a:ext cx="533400" cy="526958"/>
            </a:xfrm>
            <a:prstGeom prst="mathEqual">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47"/>
            <p:cNvSpPr/>
            <p:nvPr/>
          </p:nvSpPr>
          <p:spPr>
            <a:xfrm>
              <a:off x="4368747" y="2074987"/>
              <a:ext cx="755703" cy="755703"/>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Plus 48"/>
            <p:cNvSpPr/>
            <p:nvPr/>
          </p:nvSpPr>
          <p:spPr>
            <a:xfrm>
              <a:off x="5264097" y="2195371"/>
              <a:ext cx="457200" cy="479763"/>
            </a:xfrm>
            <a:prstGeom prst="mathPlu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254697" y="2057400"/>
              <a:ext cx="755703" cy="755703"/>
            </a:xfrm>
            <a:prstGeom prst="ellipse">
              <a:avLst/>
            </a:prstGeom>
            <a:solidFill>
              <a:schemeClr val="tx1">
                <a:lumMod val="85000"/>
                <a:lumOff val="15000"/>
              </a:schemeClr>
            </a:solidFill>
            <a:ln>
              <a:noFill/>
            </a:ln>
            <a:effectLst>
              <a:glow rad="101600">
                <a:schemeClr val="tx1">
                  <a:alpha val="60000"/>
                </a:schemeClr>
              </a:glow>
            </a:effectLst>
            <a:scene3d>
              <a:camera prst="orthographicFront">
                <a:rot lat="0" lon="0" rev="0"/>
              </a:camera>
              <a:lightRig rig="balanced" dir="t">
                <a:rot lat="0" lon="0" rev="8700000"/>
              </a:lightRig>
            </a:scene3d>
            <a:sp3d>
              <a:bevelT w="190500" h="38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787722" y="2226077"/>
              <a:ext cx="768376" cy="461665"/>
            </a:xfrm>
            <a:prstGeom prst="rect">
              <a:avLst/>
            </a:prstGeom>
            <a:noFill/>
          </p:spPr>
          <p:txBody>
            <a:bodyPr wrap="square" rtlCol="0">
              <a:spAutoFit/>
            </a:bodyPr>
            <a:lstStyle/>
            <a:p>
              <a:r>
                <a:rPr lang="en-US" sz="2400" dirty="0">
                  <a:solidFill>
                    <a:srgbClr val="FF6600"/>
                  </a:solidFill>
                  <a:latin typeface="Verdana"/>
                  <a:cs typeface="Verdana"/>
                </a:rPr>
                <a:t>C</a:t>
              </a:r>
              <a:r>
                <a:rPr lang="en-US" sz="2400" baseline="-25000" dirty="0">
                  <a:solidFill>
                    <a:srgbClr val="FF6600"/>
                  </a:solidFill>
                  <a:latin typeface="Verdana"/>
                  <a:cs typeface="Verdana"/>
                </a:rPr>
                <a:t>1</a:t>
              </a:r>
            </a:p>
          </p:txBody>
        </p:sp>
        <p:sp>
          <p:nvSpPr>
            <p:cNvPr id="52" name="TextBox 51"/>
            <p:cNvSpPr txBox="1"/>
            <p:nvPr/>
          </p:nvSpPr>
          <p:spPr>
            <a:xfrm>
              <a:off x="5781675" y="2225040"/>
              <a:ext cx="768376" cy="461665"/>
            </a:xfrm>
            <a:prstGeom prst="rect">
              <a:avLst/>
            </a:prstGeom>
            <a:noFill/>
          </p:spPr>
          <p:txBody>
            <a:bodyPr wrap="square" rtlCol="0">
              <a:spAutoFit/>
            </a:bodyPr>
            <a:lstStyle/>
            <a:p>
              <a:r>
                <a:rPr lang="en-US" sz="2400" dirty="0" smtClean="0">
                  <a:solidFill>
                    <a:srgbClr val="FF6600"/>
                  </a:solidFill>
                  <a:latin typeface="Verdana"/>
                  <a:cs typeface="Verdana"/>
                </a:rPr>
                <a:t>C</a:t>
              </a:r>
              <a:r>
                <a:rPr lang="en-US" sz="2400" baseline="-25000" dirty="0" smtClean="0">
                  <a:solidFill>
                    <a:srgbClr val="FF6600"/>
                  </a:solidFill>
                  <a:latin typeface="Verdana"/>
                  <a:cs typeface="Verdana"/>
                </a:rPr>
                <a:t>2</a:t>
              </a:r>
              <a:endParaRPr lang="en-US" sz="2400" baseline="-25000" dirty="0">
                <a:solidFill>
                  <a:srgbClr val="FF6600"/>
                </a:solidFill>
                <a:latin typeface="Verdana"/>
                <a:cs typeface="Verdana"/>
              </a:endParaRPr>
            </a:p>
          </p:txBody>
        </p:sp>
      </p:grpSp>
      <p:sp>
        <p:nvSpPr>
          <p:cNvPr id="53" name="Oval 52"/>
          <p:cNvSpPr/>
          <p:nvPr/>
        </p:nvSpPr>
        <p:spPr>
          <a:xfrm>
            <a:off x="3967130" y="3392049"/>
            <a:ext cx="516155" cy="516155"/>
          </a:xfrm>
          <a:prstGeom prst="ellipse">
            <a:avLst/>
          </a:prstGeom>
          <a:solidFill>
            <a:schemeClr val="tx1">
              <a:lumMod val="85000"/>
              <a:lumOff val="15000"/>
            </a:schemeClr>
          </a:solidFill>
          <a:ln>
            <a:noFill/>
          </a:ln>
          <a:effectLst>
            <a:glow rad="101600">
              <a:schemeClr val="tx1">
                <a:alpha val="60000"/>
              </a:schemeClr>
            </a:glow>
          </a:effectLst>
          <a:scene3d>
            <a:camera prst="orthographicFront">
              <a:rot lat="0" lon="0" rev="0"/>
            </a:camera>
            <a:lightRig rig="balanced" dir="t">
              <a:rot lat="0" lon="0" rev="8700000"/>
            </a:lightRig>
          </a:scene3d>
          <a:sp3d>
            <a:bevelT w="190500" h="38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3816594" y="4419600"/>
            <a:ext cx="822081" cy="743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5951" y="5934788"/>
            <a:ext cx="5417280" cy="707886"/>
          </a:xfrm>
          <a:prstGeom prst="rect">
            <a:avLst/>
          </a:prstGeom>
        </p:spPr>
        <p:txBody>
          <a:bodyPr wrap="square">
            <a:spAutoFit/>
          </a:bodyPr>
          <a:lstStyle/>
          <a:p>
            <a:pPr marL="742950" lvl="1" indent="-285750">
              <a:buFont typeface="Arial" panose="020B0604020202020204" pitchFamily="34" charset="0"/>
              <a:buChar char="•"/>
            </a:pPr>
            <a:r>
              <a:rPr lang="en-US"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High computational cost</a:t>
            </a:r>
          </a:p>
          <a:p>
            <a:pPr marL="742950" lvl="1" indent="-285750">
              <a:buFont typeface="Arial" panose="020B0604020202020204" pitchFamily="34" charset="0"/>
              <a:buChar char="•"/>
            </a:pPr>
            <a:r>
              <a:rPr lang="en-US"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Requires </a:t>
            </a:r>
            <a:r>
              <a:rPr lang="en-US" sz="2000" dirty="0">
                <a:solidFill>
                  <a:srgbClr val="FF0000"/>
                </a:solidFill>
                <a:latin typeface="Verdana" panose="020B0604030504040204" pitchFamily="34" charset="0"/>
                <a:ea typeface="Verdana" panose="020B0604030504040204" pitchFamily="34" charset="0"/>
                <a:cs typeface="Verdana" panose="020B0604030504040204" pitchFamily="34" charset="0"/>
              </a:rPr>
              <a:t>a good initial guess</a:t>
            </a:r>
          </a:p>
        </p:txBody>
      </p:sp>
    </p:spTree>
    <p:extLst>
      <p:ext uri="{BB962C8B-B14F-4D97-AF65-F5344CB8AC3E}">
        <p14:creationId xmlns:p14="http://schemas.microsoft.com/office/powerpoint/2010/main" val="14879904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0.9|0.6|0.8|0.9"/>
</p:tagLst>
</file>

<file path=ppt/tags/tag2.xml><?xml version="1.0" encoding="utf-8"?>
<p:tagLst xmlns:a="http://schemas.openxmlformats.org/drawingml/2006/main" xmlns:r="http://schemas.openxmlformats.org/officeDocument/2006/relationships" xmlns:p="http://schemas.openxmlformats.org/presentationml/2006/main">
  <p:tag name="TIMING" val="|4.2|2.9"/>
</p:tagLst>
</file>

<file path=ppt/tags/tag3.xml><?xml version="1.0" encoding="utf-8"?>
<p:tagLst xmlns:a="http://schemas.openxmlformats.org/drawingml/2006/main" xmlns:r="http://schemas.openxmlformats.org/officeDocument/2006/relationships" xmlns:p="http://schemas.openxmlformats.org/presentationml/2006/main">
  <p:tag name="TIMING" val="|10.6|1.4|0.6|0.8|0.6"/>
</p:tagLst>
</file>

<file path=ppt/tags/tag4.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43768</TotalTime>
  <Words>4309</Words>
  <Application>Microsoft Macintosh PowerPoint</Application>
  <PresentationFormat>On-screen Show (4:3)</PresentationFormat>
  <Paragraphs>526</Paragraphs>
  <Slides>36</Slides>
  <Notes>34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Cambria Math</vt:lpstr>
      <vt:lpstr>ＭＳ Ｐゴシック</vt:lpstr>
      <vt:lpstr>Times</vt:lpstr>
      <vt:lpstr>Times New Roman</vt:lpstr>
      <vt:lpstr>Verdana</vt:lpstr>
      <vt:lpstr>Office Theme</vt:lpstr>
      <vt:lpstr>PowerPoint Presentation</vt:lpstr>
      <vt:lpstr>Problem setup</vt:lpstr>
      <vt:lpstr>Image formation</vt:lpstr>
      <vt:lpstr>Challenges</vt:lpstr>
      <vt:lpstr>Image formation</vt:lpstr>
      <vt:lpstr>Image formation</vt:lpstr>
      <vt:lpstr>Prior work</vt:lpstr>
      <vt:lpstr>Reference BRDF assumption</vt:lpstr>
      <vt:lpstr>Reference materials method</vt:lpstr>
      <vt:lpstr>Example based method</vt:lpstr>
      <vt:lpstr>Virtual Reference Objects</vt:lpstr>
      <vt:lpstr>Proposed technique</vt:lpstr>
      <vt:lpstr>Image formation model</vt:lpstr>
      <vt:lpstr>Image model</vt:lpstr>
      <vt:lpstr>Problem formulation</vt:lpstr>
      <vt:lpstr>Normal estimation</vt:lpstr>
      <vt:lpstr>Multi-scale search</vt:lpstr>
      <vt:lpstr>BRDF estimation</vt:lpstr>
      <vt:lpstr>Evaluation on synthetic data</vt:lpstr>
      <vt:lpstr>Normal estimation comparison</vt:lpstr>
      <vt:lpstr>Comparison: Lambertian Photometric Stereo</vt:lpstr>
      <vt:lpstr>Comparison: Reference based method</vt:lpstr>
      <vt:lpstr>Comparison: the proposed method</vt:lpstr>
      <vt:lpstr>PowerPoint Presentation</vt:lpstr>
      <vt:lpstr>Shape Estimation</vt:lpstr>
      <vt:lpstr>Helmet</vt:lpstr>
      <vt:lpstr>Helmet</vt:lpstr>
      <vt:lpstr>Summary</vt:lpstr>
      <vt:lpstr>References</vt:lpstr>
      <vt:lpstr>Problem formulation</vt:lpstr>
      <vt:lpstr>Virtual reference sphere</vt:lpstr>
      <vt:lpstr>Comparison: example based method</vt:lpstr>
      <vt:lpstr>Example based VS the proposed method</vt:lpstr>
      <vt:lpstr>Normal estimation for varying number of lights</vt:lpstr>
      <vt:lpstr>Helmet</vt:lpstr>
      <vt:lpstr>Limitations</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Ashok</dc:creator>
  <cp:lastModifiedBy>Microsoft Office User</cp:lastModifiedBy>
  <cp:revision>965</cp:revision>
  <dcterms:created xsi:type="dcterms:W3CDTF">2006-08-16T00:00:00Z</dcterms:created>
  <dcterms:modified xsi:type="dcterms:W3CDTF">2016-11-28T02:50:45Z</dcterms:modified>
</cp:coreProperties>
</file>